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handoutMasterIdLst>
    <p:handoutMasterId r:id="rId13"/>
  </p:handoutMasterIdLst>
  <p:sldIdLst>
    <p:sldId id="289" r:id="rId2"/>
    <p:sldId id="299" r:id="rId3"/>
    <p:sldId id="300" r:id="rId4"/>
    <p:sldId id="294" r:id="rId5"/>
    <p:sldId id="303" r:id="rId6"/>
    <p:sldId id="302" r:id="rId7"/>
    <p:sldId id="304" r:id="rId8"/>
    <p:sldId id="297" r:id="rId9"/>
    <p:sldId id="298" r:id="rId10"/>
    <p:sldId id="301"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15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46" autoAdjust="0"/>
    <p:restoredTop sz="78344" autoAdjust="0"/>
  </p:normalViewPr>
  <p:slideViewPr>
    <p:cSldViewPr snapToGrid="0">
      <p:cViewPr varScale="1">
        <p:scale>
          <a:sx n="61" d="100"/>
          <a:sy n="61" d="100"/>
        </p:scale>
        <p:origin x="1896" y="48"/>
      </p:cViewPr>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73" d="100"/>
          <a:sy n="73" d="100"/>
        </p:scale>
        <p:origin x="3424"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dirty="0">
                <a:latin typeface="Gill Sans MT Pro Medium" panose="020B0602020104020203" pitchFamily="34" charset="0"/>
              </a:rPr>
              <a:t>Lecture 15</a:t>
            </a:r>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A5BCDCB1-4B9C-4904-B00B-9DA1DC36CA57}" type="slidenum">
              <a:rPr lang="en-US" smtClean="0">
                <a:latin typeface="Gill Sans MT Pro Medium" panose="020B0602020104020203" pitchFamily="34" charset="0"/>
              </a:rPr>
              <a:t>‹#›</a:t>
            </a:fld>
            <a:endParaRPr lang="en-US" dirty="0">
              <a:latin typeface="Gill Sans MT Pro Medium" panose="020B0602020104020203" pitchFamily="34" charset="0"/>
            </a:endParaRPr>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dirty="0"/>
              <a:t>3/6/2020</a:t>
            </a: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dirty="0"/>
              <a:t>Fiber type element (distributed plasticity)</a:t>
            </a:r>
          </a:p>
        </p:txBody>
      </p:sp>
    </p:spTree>
    <p:extLst>
      <p:ext uri="{BB962C8B-B14F-4D97-AF65-F5344CB8AC3E}">
        <p14:creationId xmlns:p14="http://schemas.microsoft.com/office/powerpoint/2010/main" val="652907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11966822-A3C8-4BCB-83EF-B05F16AB3E52}" type="datetimeFigureOut">
              <a:rPr lang="en-US" smtClean="0"/>
              <a:t>2/25/2023</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5B8109FF-04A4-40A8-9DE5-1FE4CD04AC9A}" type="slidenum">
              <a:rPr lang="en-US" smtClean="0"/>
              <a:t>‹#›</a:t>
            </a:fld>
            <a:endParaRPr lang="en-US"/>
          </a:p>
        </p:txBody>
      </p:sp>
    </p:spTree>
    <p:extLst>
      <p:ext uri="{BB962C8B-B14F-4D97-AF65-F5344CB8AC3E}">
        <p14:creationId xmlns:p14="http://schemas.microsoft.com/office/powerpoint/2010/main" val="1108166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8109FF-04A4-40A8-9DE5-1FE4CD04AC9A}" type="slidenum">
              <a:rPr lang="en-US" smtClean="0"/>
              <a:t>2</a:t>
            </a:fld>
            <a:endParaRPr lang="en-US"/>
          </a:p>
        </p:txBody>
      </p:sp>
    </p:spTree>
    <p:extLst>
      <p:ext uri="{BB962C8B-B14F-4D97-AF65-F5344CB8AC3E}">
        <p14:creationId xmlns:p14="http://schemas.microsoft.com/office/powerpoint/2010/main" val="658329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8109FF-04A4-40A8-9DE5-1FE4CD04AC9A}" type="slidenum">
              <a:rPr lang="en-US" smtClean="0"/>
              <a:t>3</a:t>
            </a:fld>
            <a:endParaRPr lang="en-US"/>
          </a:p>
        </p:txBody>
      </p:sp>
    </p:spTree>
    <p:extLst>
      <p:ext uri="{BB962C8B-B14F-4D97-AF65-F5344CB8AC3E}">
        <p14:creationId xmlns:p14="http://schemas.microsoft.com/office/powerpoint/2010/main" val="262092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lot encapsulated in the R factor.</a:t>
            </a:r>
          </a:p>
          <a:p>
            <a:r>
              <a:rPr lang="en-US" dirty="0"/>
              <a:t>A pushover or NSA is the next level of analysis above linear elastic that enables a better understanding of structural behavior and avoiding the reliance on a one-fits-all R factor.</a:t>
            </a:r>
          </a:p>
          <a:p>
            <a:endParaRPr lang="en-US" dirty="0"/>
          </a:p>
          <a:p>
            <a:r>
              <a:rPr lang="en-US" dirty="0"/>
              <a:t>Concept: push the building with a constant and increasing load patter</a:t>
            </a:r>
          </a:p>
        </p:txBody>
      </p:sp>
      <p:sp>
        <p:nvSpPr>
          <p:cNvPr id="4" name="Slide Number Placeholder 3"/>
          <p:cNvSpPr>
            <a:spLocks noGrp="1"/>
          </p:cNvSpPr>
          <p:nvPr>
            <p:ph type="sldNum" sz="quarter" idx="10"/>
          </p:nvPr>
        </p:nvSpPr>
        <p:spPr/>
        <p:txBody>
          <a:bodyPr/>
          <a:lstStyle/>
          <a:p>
            <a:fld id="{5B8109FF-04A4-40A8-9DE5-1FE4CD04AC9A}" type="slidenum">
              <a:rPr lang="en-US" smtClean="0"/>
              <a:t>4</a:t>
            </a:fld>
            <a:endParaRPr lang="en-US"/>
          </a:p>
        </p:txBody>
      </p:sp>
    </p:spTree>
    <p:extLst>
      <p:ext uri="{BB962C8B-B14F-4D97-AF65-F5344CB8AC3E}">
        <p14:creationId xmlns:p14="http://schemas.microsoft.com/office/powerpoint/2010/main" val="1654304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Computing a pushover curve requires a nonlinear model that has many input parameters</a:t>
            </a:r>
          </a:p>
        </p:txBody>
      </p:sp>
      <p:sp>
        <p:nvSpPr>
          <p:cNvPr id="4" name="Slide Number Placeholder 3"/>
          <p:cNvSpPr>
            <a:spLocks noGrp="1"/>
          </p:cNvSpPr>
          <p:nvPr>
            <p:ph type="sldNum" sz="quarter" idx="10"/>
          </p:nvPr>
        </p:nvSpPr>
        <p:spPr/>
        <p:txBody>
          <a:bodyPr/>
          <a:lstStyle/>
          <a:p>
            <a:fld id="{5B8109FF-04A4-40A8-9DE5-1FE4CD04AC9A}" type="slidenum">
              <a:rPr lang="en-US" smtClean="0"/>
              <a:t>5</a:t>
            </a:fld>
            <a:endParaRPr lang="en-US"/>
          </a:p>
        </p:txBody>
      </p:sp>
    </p:spTree>
    <p:extLst>
      <p:ext uri="{BB962C8B-B14F-4D97-AF65-F5344CB8AC3E}">
        <p14:creationId xmlns:p14="http://schemas.microsoft.com/office/powerpoint/2010/main" val="3392441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uncertainty in the parameters means uncertainty in the performance</a:t>
            </a:r>
          </a:p>
        </p:txBody>
      </p:sp>
      <p:sp>
        <p:nvSpPr>
          <p:cNvPr id="4" name="Slide Number Placeholder 3"/>
          <p:cNvSpPr>
            <a:spLocks noGrp="1"/>
          </p:cNvSpPr>
          <p:nvPr>
            <p:ph type="sldNum" sz="quarter" idx="10"/>
          </p:nvPr>
        </p:nvSpPr>
        <p:spPr/>
        <p:txBody>
          <a:bodyPr/>
          <a:lstStyle/>
          <a:p>
            <a:fld id="{5B8109FF-04A4-40A8-9DE5-1FE4CD04AC9A}" type="slidenum">
              <a:rPr lang="en-US" smtClean="0"/>
              <a:t>6</a:t>
            </a:fld>
            <a:endParaRPr lang="en-US"/>
          </a:p>
        </p:txBody>
      </p:sp>
    </p:spTree>
    <p:extLst>
      <p:ext uri="{BB962C8B-B14F-4D97-AF65-F5344CB8AC3E}">
        <p14:creationId xmlns:p14="http://schemas.microsoft.com/office/powerpoint/2010/main" val="3146725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means that for the same displacement the building could be collapsed or even functional depending on the parameters</a:t>
            </a:r>
          </a:p>
          <a:p>
            <a:r>
              <a:rPr lang="en-US" dirty="0"/>
              <a:t>How large is the uncertainty in the performance?</a:t>
            </a:r>
          </a:p>
          <a:p>
            <a:r>
              <a:rPr lang="en-US" dirty="0"/>
              <a:t>How can engineer consider this in design?</a:t>
            </a:r>
          </a:p>
        </p:txBody>
      </p:sp>
      <p:sp>
        <p:nvSpPr>
          <p:cNvPr id="4" name="Slide Number Placeholder 3"/>
          <p:cNvSpPr>
            <a:spLocks noGrp="1"/>
          </p:cNvSpPr>
          <p:nvPr>
            <p:ph type="sldNum" sz="quarter" idx="10"/>
          </p:nvPr>
        </p:nvSpPr>
        <p:spPr/>
        <p:txBody>
          <a:bodyPr/>
          <a:lstStyle/>
          <a:p>
            <a:fld id="{5B8109FF-04A4-40A8-9DE5-1FE4CD04AC9A}" type="slidenum">
              <a:rPr lang="en-US" smtClean="0"/>
              <a:t>7</a:t>
            </a:fld>
            <a:endParaRPr lang="en-US"/>
          </a:p>
        </p:txBody>
      </p:sp>
    </p:spTree>
    <p:extLst>
      <p:ext uri="{BB962C8B-B14F-4D97-AF65-F5344CB8AC3E}">
        <p14:creationId xmlns:p14="http://schemas.microsoft.com/office/powerpoint/2010/main" val="3195691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2449"/>
            <a:ext cx="7772400" cy="2083683"/>
          </a:xfrm>
        </p:spPr>
        <p:txBody>
          <a:bodyPr anchor="ctr">
            <a:normAutofit/>
          </a:bodyPr>
          <a:lstStyle>
            <a:lvl1pPr algn="ctr">
              <a:defRPr sz="4400"/>
            </a:lvl1pPr>
          </a:lstStyle>
          <a:p>
            <a:r>
              <a:rPr lang="en-US"/>
              <a:t>Click to edit Master title style</a:t>
            </a:r>
            <a:endParaRPr lang="en-US" dirty="0"/>
          </a:p>
        </p:txBody>
      </p:sp>
      <p:sp>
        <p:nvSpPr>
          <p:cNvPr id="3" name="Subtitle 2"/>
          <p:cNvSpPr>
            <a:spLocks noGrp="1"/>
          </p:cNvSpPr>
          <p:nvPr>
            <p:ph type="subTitle" idx="1"/>
          </p:nvPr>
        </p:nvSpPr>
        <p:spPr>
          <a:xfrm>
            <a:off x="685800" y="2731911"/>
            <a:ext cx="7772400" cy="3476978"/>
          </a:xfrm>
        </p:spPr>
        <p:txBody>
          <a:bodyPr>
            <a:normAutofit/>
          </a:bodyPr>
          <a:lstStyle>
            <a:lvl1pPr marL="457200" indent="-457200" algn="l">
              <a:buFont typeface="Arial" panose="020B0604020202020204" pitchFamily="34" charset="0"/>
              <a:buChar char="•"/>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627542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C96E97-A585-4482-99BE-F2762B61F476}" type="slidenum">
              <a:rPr lang="en-US" smtClean="0"/>
              <a:t>‹#›</a:t>
            </a:fld>
            <a:endParaRPr lang="en-US"/>
          </a:p>
        </p:txBody>
      </p:sp>
      <p:cxnSp>
        <p:nvCxnSpPr>
          <p:cNvPr id="7" name="Straight Connector 6"/>
          <p:cNvCxnSpPr/>
          <p:nvPr userDrawn="1"/>
        </p:nvCxnSpPr>
        <p:spPr>
          <a:xfrm>
            <a:off x="182880" y="699912"/>
            <a:ext cx="8778240"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0074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C96E97-A585-4482-99BE-F2762B61F476}" type="slidenum">
              <a:rPr lang="en-US" smtClean="0"/>
              <a:t>‹#›</a:t>
            </a:fld>
            <a:endParaRPr lang="en-US"/>
          </a:p>
        </p:txBody>
      </p:sp>
    </p:spTree>
    <p:extLst>
      <p:ext uri="{BB962C8B-B14F-4D97-AF65-F5344CB8AC3E}">
        <p14:creationId xmlns:p14="http://schemas.microsoft.com/office/powerpoint/2010/main" val="105974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 y="60324"/>
            <a:ext cx="8778240" cy="639588"/>
          </a:xfrm>
        </p:spPr>
        <p:txBody>
          <a:bodyPr>
            <a:normAutofit/>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182880" y="778935"/>
            <a:ext cx="8778240" cy="5486400"/>
          </a:xfrm>
        </p:spPr>
        <p:txBody>
          <a:bodyPr anchor="ctr" anchorCtr="0"/>
          <a:lstStyle>
            <a:lvl1pPr>
              <a:lnSpc>
                <a:spcPct val="100000"/>
              </a:lnSpc>
              <a:defRPr sz="2400"/>
            </a:lvl1pPr>
            <a:lvl2pPr>
              <a:lnSpc>
                <a:spcPct val="100000"/>
              </a:lnSpc>
              <a:defRPr sz="2000"/>
            </a:lvl2pPr>
            <a:lvl3pPr>
              <a:lnSpc>
                <a:spcPct val="100000"/>
              </a:lnSpc>
              <a:defRPr sz="1800"/>
            </a:lvl3pPr>
            <a:lvl4pPr>
              <a:lnSpc>
                <a:spcPct val="100000"/>
              </a:lnSpc>
              <a:defRPr sz="1600"/>
            </a:lvl4pPr>
            <a:lvl5pPr>
              <a:lnSpc>
                <a:spcPct val="10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182880" y="6356351"/>
            <a:ext cx="6579164" cy="365125"/>
          </a:xfrm>
        </p:spPr>
        <p:txBody>
          <a:bodyPr/>
          <a:lstStyle>
            <a:lvl1pPr>
              <a:defRPr>
                <a:latin typeface="Gill Sans MT Pro Medium" panose="020B0602020104020203" pitchFamily="34" charset="0"/>
                <a:ea typeface="CMU Sans Serif" panose="02000603000000000000" pitchFamily="2" charset="0"/>
                <a:cs typeface="CMU Sans Serif" panose="02000603000000000000" pitchFamily="2" charset="0"/>
              </a:defRPr>
            </a:lvl1pPr>
          </a:lstStyle>
          <a:p>
            <a:endParaRPr lang="en-US" dirty="0"/>
          </a:p>
        </p:txBody>
      </p:sp>
      <p:sp>
        <p:nvSpPr>
          <p:cNvPr id="6" name="Slide Number Placeholder 5"/>
          <p:cNvSpPr>
            <a:spLocks noGrp="1"/>
          </p:cNvSpPr>
          <p:nvPr>
            <p:ph type="sldNum" sz="quarter" idx="12"/>
          </p:nvPr>
        </p:nvSpPr>
        <p:spPr>
          <a:xfrm>
            <a:off x="6898221" y="6356351"/>
            <a:ext cx="2057400" cy="365125"/>
          </a:xfrm>
        </p:spPr>
        <p:txBody>
          <a:bodyPr/>
          <a:lstStyle>
            <a:lvl1pPr>
              <a:defRPr>
                <a:latin typeface="CMU Sans Serif" panose="02000603000000000000" pitchFamily="2" charset="0"/>
                <a:ea typeface="CMU Sans Serif" panose="02000603000000000000" pitchFamily="2" charset="0"/>
                <a:cs typeface="CMU Sans Serif" panose="02000603000000000000" pitchFamily="2" charset="0"/>
              </a:defRPr>
            </a:lvl1pPr>
          </a:lstStyle>
          <a:p>
            <a:fld id="{ECC96E97-A585-4482-99BE-F2762B61F476}" type="slidenum">
              <a:rPr lang="en-US" smtClean="0"/>
              <a:pPr/>
              <a:t>‹#›</a:t>
            </a:fld>
            <a:endParaRPr lang="en-US" dirty="0"/>
          </a:p>
        </p:txBody>
      </p:sp>
      <p:cxnSp>
        <p:nvCxnSpPr>
          <p:cNvPr id="7" name="Straight Connector 6"/>
          <p:cNvCxnSpPr/>
          <p:nvPr userDrawn="1"/>
        </p:nvCxnSpPr>
        <p:spPr>
          <a:xfrm>
            <a:off x="182880" y="699912"/>
            <a:ext cx="8778240"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0732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C96E97-A585-4482-99BE-F2762B61F476}" type="slidenum">
              <a:rPr lang="en-US" smtClean="0"/>
              <a:t>‹#›</a:t>
            </a:fld>
            <a:endParaRPr lang="en-US"/>
          </a:p>
        </p:txBody>
      </p:sp>
    </p:spTree>
    <p:extLst>
      <p:ext uri="{BB962C8B-B14F-4D97-AF65-F5344CB8AC3E}">
        <p14:creationId xmlns:p14="http://schemas.microsoft.com/office/powerpoint/2010/main" val="1276120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82880" y="790222"/>
            <a:ext cx="4331970" cy="5463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05867" y="790222"/>
            <a:ext cx="4355253" cy="5463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C96E97-A585-4482-99BE-F2762B61F476}" type="slidenum">
              <a:rPr lang="en-US" smtClean="0"/>
              <a:t>‹#›</a:t>
            </a:fld>
            <a:endParaRPr lang="en-US"/>
          </a:p>
        </p:txBody>
      </p:sp>
      <p:cxnSp>
        <p:nvCxnSpPr>
          <p:cNvPr id="8" name="Straight Connector 7"/>
          <p:cNvCxnSpPr/>
          <p:nvPr userDrawn="1"/>
        </p:nvCxnSpPr>
        <p:spPr>
          <a:xfrm>
            <a:off x="182880" y="699912"/>
            <a:ext cx="8778240"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053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C96E97-A585-4482-99BE-F2762B61F476}" type="slidenum">
              <a:rPr lang="en-US" smtClean="0"/>
              <a:t>‹#›</a:t>
            </a:fld>
            <a:endParaRPr lang="en-US"/>
          </a:p>
        </p:txBody>
      </p:sp>
    </p:spTree>
    <p:extLst>
      <p:ext uri="{BB962C8B-B14F-4D97-AF65-F5344CB8AC3E}">
        <p14:creationId xmlns:p14="http://schemas.microsoft.com/office/powerpoint/2010/main" val="112545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C96E97-A585-4482-99BE-F2762B61F476}" type="slidenum">
              <a:rPr lang="en-US" smtClean="0"/>
              <a:t>‹#›</a:t>
            </a:fld>
            <a:endParaRPr lang="en-US"/>
          </a:p>
        </p:txBody>
      </p:sp>
      <p:cxnSp>
        <p:nvCxnSpPr>
          <p:cNvPr id="6" name="Straight Connector 5"/>
          <p:cNvCxnSpPr/>
          <p:nvPr userDrawn="1"/>
        </p:nvCxnSpPr>
        <p:spPr>
          <a:xfrm>
            <a:off x="182880" y="699912"/>
            <a:ext cx="8778240"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957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CC96E97-A585-4482-99BE-F2762B61F476}" type="slidenum">
              <a:rPr lang="en-US" smtClean="0"/>
              <a:t>‹#›</a:t>
            </a:fld>
            <a:endParaRPr lang="en-US"/>
          </a:p>
        </p:txBody>
      </p:sp>
    </p:spTree>
    <p:extLst>
      <p:ext uri="{BB962C8B-B14F-4D97-AF65-F5344CB8AC3E}">
        <p14:creationId xmlns:p14="http://schemas.microsoft.com/office/powerpoint/2010/main" val="3946488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C96E97-A585-4482-99BE-F2762B61F476}" type="slidenum">
              <a:rPr lang="en-US" smtClean="0"/>
              <a:t>‹#›</a:t>
            </a:fld>
            <a:endParaRPr lang="en-US"/>
          </a:p>
        </p:txBody>
      </p:sp>
    </p:spTree>
    <p:extLst>
      <p:ext uri="{BB962C8B-B14F-4D97-AF65-F5344CB8AC3E}">
        <p14:creationId xmlns:p14="http://schemas.microsoft.com/office/powerpoint/2010/main" val="1577789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C96E97-A585-4482-99BE-F2762B61F476}" type="slidenum">
              <a:rPr lang="en-US" smtClean="0"/>
              <a:t>‹#›</a:t>
            </a:fld>
            <a:endParaRPr lang="en-US"/>
          </a:p>
        </p:txBody>
      </p:sp>
    </p:spTree>
    <p:extLst>
      <p:ext uri="{BB962C8B-B14F-4D97-AF65-F5344CB8AC3E}">
        <p14:creationId xmlns:p14="http://schemas.microsoft.com/office/powerpoint/2010/main" val="1212796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 y="60324"/>
            <a:ext cx="8778240" cy="63958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2880" y="778935"/>
            <a:ext cx="8778240" cy="5486400"/>
          </a:xfrm>
          <a:prstGeom prst="rect">
            <a:avLst/>
          </a:prstGeom>
        </p:spPr>
        <p:txBody>
          <a:bodyPr vert="horz" lIns="91440" tIns="45720" rIns="91440" bIns="45720" rtlCol="0" anchor="ctr"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82880" y="6356351"/>
            <a:ext cx="6611620" cy="365125"/>
          </a:xfrm>
          <a:prstGeom prst="rect">
            <a:avLst/>
          </a:prstGeom>
        </p:spPr>
        <p:txBody>
          <a:bodyPr vert="horz" lIns="91440" tIns="45720" rIns="91440" bIns="45720" rtlCol="0" anchor="ctr"/>
          <a:lstStyle>
            <a:lvl1pPr algn="l">
              <a:defRPr sz="1400">
                <a:solidFill>
                  <a:schemeClr val="tx1">
                    <a:tint val="75000"/>
                  </a:schemeClr>
                </a:solidFill>
                <a:latin typeface="Gill Sans MT Pro Medium" panose="020B0602020104020203" pitchFamily="34" charset="0"/>
              </a:defRPr>
            </a:lvl1pPr>
          </a:lstStyle>
          <a:p>
            <a:endParaRPr lang="en-US" dirty="0"/>
          </a:p>
        </p:txBody>
      </p:sp>
      <p:sp>
        <p:nvSpPr>
          <p:cNvPr id="6" name="Slide Number Placeholder 5"/>
          <p:cNvSpPr>
            <a:spLocks noGrp="1"/>
          </p:cNvSpPr>
          <p:nvPr>
            <p:ph type="sldNum" sz="quarter" idx="4"/>
          </p:nvPr>
        </p:nvSpPr>
        <p:spPr>
          <a:xfrm>
            <a:off x="6903720" y="6356351"/>
            <a:ext cx="2057400" cy="365125"/>
          </a:xfrm>
          <a:prstGeom prst="rect">
            <a:avLst/>
          </a:prstGeom>
        </p:spPr>
        <p:txBody>
          <a:bodyPr vert="horz" lIns="91440" tIns="45720" rIns="91440" bIns="45720" rtlCol="0" anchor="ctr"/>
          <a:lstStyle>
            <a:lvl1pPr algn="r">
              <a:defRPr sz="1400">
                <a:solidFill>
                  <a:schemeClr val="tx1">
                    <a:tint val="75000"/>
                  </a:schemeClr>
                </a:solidFill>
              </a:defRPr>
            </a:lvl1pPr>
          </a:lstStyle>
          <a:p>
            <a:fld id="{ECC96E97-A585-4482-99BE-F2762B61F476}" type="slidenum">
              <a:rPr lang="en-US" smtClean="0"/>
              <a:pPr/>
              <a:t>‹#›</a:t>
            </a:fld>
            <a:endParaRPr lang="en-US" dirty="0"/>
          </a:p>
        </p:txBody>
      </p:sp>
    </p:spTree>
    <p:extLst>
      <p:ext uri="{BB962C8B-B14F-4D97-AF65-F5344CB8AC3E}">
        <p14:creationId xmlns:p14="http://schemas.microsoft.com/office/powerpoint/2010/main" val="164379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200" kern="1200">
          <a:solidFill>
            <a:srgbClr val="C00000"/>
          </a:solidFill>
          <a:latin typeface="Gill Sans MT Pro Medium" panose="020B0602020104020203" pitchFamily="34" charset="0"/>
          <a:ea typeface="CMU Sans Serif" panose="02000603000000000000" pitchFamily="2" charset="0"/>
          <a:cs typeface="CMU Sans Serif" panose="02000603000000000000" pitchFamily="2"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Gill Sans MT Pro Medium" panose="020B0602020104020203" pitchFamily="34" charset="0"/>
          <a:ea typeface="CMU Sans Serif" panose="02000603000000000000" pitchFamily="2" charset="0"/>
          <a:cs typeface="CMU Sans Serif" panose="02000603000000000000" pitchFamily="2"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Gill Sans MT Pro Medium" panose="020B0602020104020203" pitchFamily="34" charset="0"/>
          <a:ea typeface="CMU Sans Serif" panose="02000603000000000000" pitchFamily="2" charset="0"/>
          <a:cs typeface="CMU Sans Serif" panose="02000603000000000000" pitchFamily="2"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Gill Sans MT Pro Medium" panose="020B0602020104020203" pitchFamily="34" charset="0"/>
          <a:ea typeface="CMU Sans Serif" panose="02000603000000000000" pitchFamily="2" charset="0"/>
          <a:cs typeface="CMU Sans Serif" panose="02000603000000000000" pitchFamily="2"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Gill Sans MT Pro Medium" panose="020B0602020104020203" pitchFamily="34" charset="0"/>
          <a:ea typeface="CMU Sans Serif" panose="02000603000000000000" pitchFamily="2" charset="0"/>
          <a:cs typeface="CMU Sans Serif" panose="02000603000000000000" pitchFamily="2"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Gill Sans MT Pro Medium" panose="020B0602020104020203" pitchFamily="34" charset="0"/>
          <a:ea typeface="CMU Sans Serif" panose="02000603000000000000" pitchFamily="2" charset="0"/>
          <a:cs typeface="CMU Sans Serif" panose="02000603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42D17-EA02-4EEC-A047-2885A8198C9E}"/>
              </a:ext>
            </a:extLst>
          </p:cNvPr>
          <p:cNvSpPr>
            <a:spLocks noGrp="1"/>
          </p:cNvSpPr>
          <p:nvPr>
            <p:ph type="title"/>
          </p:nvPr>
        </p:nvSpPr>
        <p:spPr/>
        <p:txBody>
          <a:bodyPr/>
          <a:lstStyle/>
          <a:p>
            <a:r>
              <a:rPr lang="es-CO" dirty="0" err="1"/>
              <a:t>Uncertainty</a:t>
            </a:r>
            <a:r>
              <a:rPr lang="es-CO" dirty="0"/>
              <a:t> </a:t>
            </a:r>
            <a:r>
              <a:rPr lang="es-CO" dirty="0" err="1"/>
              <a:t>Quantification</a:t>
            </a:r>
            <a:r>
              <a:rPr lang="es-CO" dirty="0"/>
              <a:t> </a:t>
            </a:r>
            <a:r>
              <a:rPr lang="es-CO" dirty="0" err="1"/>
              <a:t>of</a:t>
            </a:r>
            <a:r>
              <a:rPr lang="es-CO" dirty="0"/>
              <a:t> </a:t>
            </a:r>
            <a:r>
              <a:rPr lang="es-CO" dirty="0" err="1"/>
              <a:t>Pushover</a:t>
            </a:r>
            <a:r>
              <a:rPr lang="es-CO" dirty="0"/>
              <a:t> Curves</a:t>
            </a:r>
            <a:endParaRPr lang="en-US" dirty="0"/>
          </a:p>
        </p:txBody>
      </p:sp>
      <p:sp>
        <p:nvSpPr>
          <p:cNvPr id="3" name="Content Placeholder 2">
            <a:extLst>
              <a:ext uri="{FF2B5EF4-FFF2-40B4-BE49-F238E27FC236}">
                <a16:creationId xmlns:a16="http://schemas.microsoft.com/office/drawing/2014/main" id="{F982C3EC-4C5D-49B6-87A8-E8D958BF7653}"/>
              </a:ext>
            </a:extLst>
          </p:cNvPr>
          <p:cNvSpPr>
            <a:spLocks noGrp="1"/>
          </p:cNvSpPr>
          <p:nvPr>
            <p:ph idx="1"/>
          </p:nvPr>
        </p:nvSpPr>
        <p:spPr/>
        <p:txBody>
          <a:bodyPr/>
          <a:lstStyle/>
          <a:p>
            <a:r>
              <a:rPr lang="en-US" dirty="0"/>
              <a:t>Introduce the concept of nonlinear static analysis (NSA).</a:t>
            </a:r>
          </a:p>
          <a:p>
            <a:endParaRPr lang="en-US" dirty="0"/>
          </a:p>
          <a:p>
            <a:r>
              <a:rPr lang="en-US" dirty="0"/>
              <a:t>Describe the general computational workflow for NSA.</a:t>
            </a:r>
          </a:p>
          <a:p>
            <a:endParaRPr lang="en-US" dirty="0"/>
          </a:p>
          <a:p>
            <a:r>
              <a:rPr lang="en-US" dirty="0"/>
              <a:t>Quantify uncertainty in the nonlinear response of structures.</a:t>
            </a:r>
          </a:p>
        </p:txBody>
      </p:sp>
      <p:pic>
        <p:nvPicPr>
          <p:cNvPr id="5" name="Picture 4" descr="NHERI SimCenter Leadership Transition | DesignSafe-CI">
            <a:extLst>
              <a:ext uri="{FF2B5EF4-FFF2-40B4-BE49-F238E27FC236}">
                <a16:creationId xmlns:a16="http://schemas.microsoft.com/office/drawing/2014/main" id="{2E066633-C9B4-7C11-FEBA-9C2DF1CC41B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4575" y="6441440"/>
            <a:ext cx="1974850" cy="416560"/>
          </a:xfrm>
          <a:prstGeom prst="rect">
            <a:avLst/>
          </a:prstGeom>
          <a:noFill/>
          <a:ln>
            <a:noFill/>
          </a:ln>
        </p:spPr>
      </p:pic>
    </p:spTree>
    <p:extLst>
      <p:ext uri="{BB962C8B-B14F-4D97-AF65-F5344CB8AC3E}">
        <p14:creationId xmlns:p14="http://schemas.microsoft.com/office/powerpoint/2010/main" val="3571185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28D0A-DA6E-CA89-B655-D69EF7CCEB26}"/>
              </a:ext>
            </a:extLst>
          </p:cNvPr>
          <p:cNvSpPr>
            <a:spLocks noGrp="1"/>
          </p:cNvSpPr>
          <p:nvPr>
            <p:ph type="title"/>
          </p:nvPr>
        </p:nvSpPr>
        <p:spPr/>
        <p:txBody>
          <a:bodyPr/>
          <a:lstStyle/>
          <a:p>
            <a:r>
              <a:rPr lang="en-US" dirty="0"/>
              <a:t>Module No. 3: Solving parts 1 and 2 in class </a:t>
            </a:r>
          </a:p>
        </p:txBody>
      </p:sp>
      <p:sp>
        <p:nvSpPr>
          <p:cNvPr id="6" name="Speech Bubble: Oval 5">
            <a:extLst>
              <a:ext uri="{FF2B5EF4-FFF2-40B4-BE49-F238E27FC236}">
                <a16:creationId xmlns:a16="http://schemas.microsoft.com/office/drawing/2014/main" id="{25C5473F-AA6C-35FD-EA9B-EF24C1C399A4}"/>
              </a:ext>
            </a:extLst>
          </p:cNvPr>
          <p:cNvSpPr/>
          <p:nvPr/>
        </p:nvSpPr>
        <p:spPr>
          <a:xfrm>
            <a:off x="2580639" y="1366938"/>
            <a:ext cx="3982721" cy="386546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Note to instructor</a:t>
            </a:r>
            <a:r>
              <a:rPr lang="en-US" dirty="0"/>
              <a:t>:</a:t>
            </a:r>
          </a:p>
          <a:p>
            <a:pPr algn="ctr"/>
            <a:r>
              <a:rPr lang="en-US" dirty="0"/>
              <a:t>In this part of the lecture the idea is to open the problem statement and start solving it. Slowly walk through the solution with the students and all the inputs. This helps explain </a:t>
            </a:r>
            <a:r>
              <a:rPr lang="en-US" dirty="0" err="1"/>
              <a:t>OpenSees</a:t>
            </a:r>
            <a:r>
              <a:rPr lang="en-US" dirty="0"/>
              <a:t> </a:t>
            </a:r>
            <a:r>
              <a:rPr lang="en-US" dirty="0" err="1"/>
              <a:t>tcl</a:t>
            </a:r>
            <a:r>
              <a:rPr lang="en-US" dirty="0"/>
              <a:t> syntax and </a:t>
            </a:r>
            <a:r>
              <a:rPr lang="en-US" dirty="0" err="1"/>
              <a:t>quoFEM</a:t>
            </a:r>
            <a:endParaRPr lang="en-US" dirty="0"/>
          </a:p>
        </p:txBody>
      </p:sp>
    </p:spTree>
    <p:extLst>
      <p:ext uri="{BB962C8B-B14F-4D97-AF65-F5344CB8AC3E}">
        <p14:creationId xmlns:p14="http://schemas.microsoft.com/office/powerpoint/2010/main" val="2437496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 name="Group 18">
            <a:extLst>
              <a:ext uri="{FF2B5EF4-FFF2-40B4-BE49-F238E27FC236}">
                <a16:creationId xmlns:a16="http://schemas.microsoft.com/office/drawing/2014/main" id="{AD6E17E4-06A0-1729-30F1-3C3BF705C02C}"/>
              </a:ext>
            </a:extLst>
          </p:cNvPr>
          <p:cNvGrpSpPr>
            <a:grpSpLocks/>
          </p:cNvGrpSpPr>
          <p:nvPr/>
        </p:nvGrpSpPr>
        <p:grpSpPr bwMode="auto">
          <a:xfrm>
            <a:off x="1728107" y="2021566"/>
            <a:ext cx="1894113" cy="2294620"/>
            <a:chOff x="1299" y="860"/>
            <a:chExt cx="676" cy="728"/>
          </a:xfrm>
        </p:grpSpPr>
        <p:sp>
          <p:nvSpPr>
            <p:cNvPr id="216" name="Freeform 19">
              <a:extLst>
                <a:ext uri="{FF2B5EF4-FFF2-40B4-BE49-F238E27FC236}">
                  <a16:creationId xmlns:a16="http://schemas.microsoft.com/office/drawing/2014/main" id="{7C346EA9-EDEF-1226-DEAB-EB75124C7952}"/>
                </a:ext>
              </a:extLst>
            </p:cNvPr>
            <p:cNvSpPr>
              <a:spLocks noChangeAspect="1"/>
            </p:cNvSpPr>
            <p:nvPr/>
          </p:nvSpPr>
          <p:spPr bwMode="auto">
            <a:xfrm>
              <a:off x="1358" y="860"/>
              <a:ext cx="496" cy="569"/>
            </a:xfrm>
            <a:custGeom>
              <a:avLst/>
              <a:gdLst/>
              <a:ahLst/>
              <a:cxnLst>
                <a:cxn ang="0">
                  <a:pos x="0" y="0"/>
                </a:cxn>
                <a:cxn ang="0">
                  <a:pos x="879" y="0"/>
                </a:cxn>
                <a:cxn ang="0">
                  <a:pos x="879" y="1008"/>
                </a:cxn>
                <a:cxn ang="0">
                  <a:pos x="0" y="1008"/>
                </a:cxn>
                <a:cxn ang="0">
                  <a:pos x="0" y="0"/>
                </a:cxn>
              </a:cxnLst>
              <a:rect l="0" t="0" r="r" b="b"/>
              <a:pathLst>
                <a:path w="879" h="1008">
                  <a:moveTo>
                    <a:pt x="0" y="0"/>
                  </a:moveTo>
                  <a:lnTo>
                    <a:pt x="879" y="0"/>
                  </a:lnTo>
                  <a:lnTo>
                    <a:pt x="879" y="1008"/>
                  </a:lnTo>
                  <a:lnTo>
                    <a:pt x="0" y="1008"/>
                  </a:lnTo>
                  <a:lnTo>
                    <a:pt x="0" y="0"/>
                  </a:lnTo>
                  <a:close/>
                </a:path>
              </a:pathLst>
            </a:custGeom>
            <a:solidFill>
              <a:srgbClr val="C2C480"/>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17" name="Rectangle 20">
              <a:extLst>
                <a:ext uri="{FF2B5EF4-FFF2-40B4-BE49-F238E27FC236}">
                  <a16:creationId xmlns:a16="http://schemas.microsoft.com/office/drawing/2014/main" id="{7B102E06-BAEB-3320-AE04-588417CE816F}"/>
                </a:ext>
              </a:extLst>
            </p:cNvPr>
            <p:cNvSpPr>
              <a:spLocks noChangeAspect="1" noChangeArrowheads="1"/>
            </p:cNvSpPr>
            <p:nvPr/>
          </p:nvSpPr>
          <p:spPr bwMode="auto">
            <a:xfrm>
              <a:off x="1569" y="1325"/>
              <a:ext cx="81" cy="104"/>
            </a:xfrm>
            <a:prstGeom prst="rect">
              <a:avLst/>
            </a:prstGeom>
            <a:gradFill rotWithShape="0">
              <a:gsLst>
                <a:gs pos="0">
                  <a:srgbClr val="FFFF00"/>
                </a:gs>
                <a:gs pos="100000">
                  <a:srgbClr val="FFFF00">
                    <a:gamma/>
                    <a:tint val="27451"/>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218" name="Group 21">
              <a:extLst>
                <a:ext uri="{FF2B5EF4-FFF2-40B4-BE49-F238E27FC236}">
                  <a16:creationId xmlns:a16="http://schemas.microsoft.com/office/drawing/2014/main" id="{B1332DAE-438F-E0F6-8E0B-389BA1DB34A0}"/>
                </a:ext>
              </a:extLst>
            </p:cNvPr>
            <p:cNvGrpSpPr>
              <a:grpSpLocks noChangeAspect="1"/>
            </p:cNvGrpSpPr>
            <p:nvPr/>
          </p:nvGrpSpPr>
          <p:grpSpPr bwMode="auto">
            <a:xfrm>
              <a:off x="1436" y="895"/>
              <a:ext cx="346" cy="61"/>
              <a:chOff x="1768" y="1464"/>
              <a:chExt cx="612" cy="108"/>
            </a:xfrm>
          </p:grpSpPr>
          <p:sp>
            <p:nvSpPr>
              <p:cNvPr id="265" name="Rectangle 22">
                <a:extLst>
                  <a:ext uri="{FF2B5EF4-FFF2-40B4-BE49-F238E27FC236}">
                    <a16:creationId xmlns:a16="http://schemas.microsoft.com/office/drawing/2014/main" id="{704D55E7-161C-7B20-EEEF-2B9131C44AA0}"/>
                  </a:ext>
                </a:extLst>
              </p:cNvPr>
              <p:cNvSpPr>
                <a:spLocks noChangeAspect="1" noChangeArrowheads="1"/>
              </p:cNvSpPr>
              <p:nvPr/>
            </p:nvSpPr>
            <p:spPr bwMode="auto">
              <a:xfrm>
                <a:off x="1768"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66" name="Rectangle 23">
                <a:extLst>
                  <a:ext uri="{FF2B5EF4-FFF2-40B4-BE49-F238E27FC236}">
                    <a16:creationId xmlns:a16="http://schemas.microsoft.com/office/drawing/2014/main" id="{A76D6446-18FC-C37B-9F77-66CC568F7A5D}"/>
                  </a:ext>
                </a:extLst>
              </p:cNvPr>
              <p:cNvSpPr>
                <a:spLocks noChangeAspect="1" noChangeArrowheads="1"/>
              </p:cNvSpPr>
              <p:nvPr/>
            </p:nvSpPr>
            <p:spPr bwMode="auto">
              <a:xfrm>
                <a:off x="2002"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67" name="Rectangle 24">
                <a:extLst>
                  <a:ext uri="{FF2B5EF4-FFF2-40B4-BE49-F238E27FC236}">
                    <a16:creationId xmlns:a16="http://schemas.microsoft.com/office/drawing/2014/main" id="{24E36DCE-863B-91BF-9C93-0B46C96881B8}"/>
                  </a:ext>
                </a:extLst>
              </p:cNvPr>
              <p:cNvSpPr>
                <a:spLocks noChangeAspect="1" noChangeArrowheads="1"/>
              </p:cNvSpPr>
              <p:nvPr/>
            </p:nvSpPr>
            <p:spPr bwMode="auto">
              <a:xfrm>
                <a:off x="2236"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nvGrpSpPr>
            <p:cNvPr id="219" name="Group 25">
              <a:extLst>
                <a:ext uri="{FF2B5EF4-FFF2-40B4-BE49-F238E27FC236}">
                  <a16:creationId xmlns:a16="http://schemas.microsoft.com/office/drawing/2014/main" id="{4FEF408C-1596-A5C8-FF96-5491F5457A02}"/>
                </a:ext>
              </a:extLst>
            </p:cNvPr>
            <p:cNvGrpSpPr>
              <a:grpSpLocks noChangeAspect="1"/>
            </p:cNvGrpSpPr>
            <p:nvPr/>
          </p:nvGrpSpPr>
          <p:grpSpPr bwMode="auto">
            <a:xfrm>
              <a:off x="1361" y="985"/>
              <a:ext cx="490" cy="311"/>
              <a:chOff x="1629" y="1638"/>
              <a:chExt cx="879" cy="551"/>
            </a:xfrm>
          </p:grpSpPr>
          <p:sp>
            <p:nvSpPr>
              <p:cNvPr id="262" name="Rectangle 26">
                <a:extLst>
                  <a:ext uri="{FF2B5EF4-FFF2-40B4-BE49-F238E27FC236}">
                    <a16:creationId xmlns:a16="http://schemas.microsoft.com/office/drawing/2014/main" id="{B5C46A56-D758-412E-AD19-10C7D9D0294D}"/>
                  </a:ext>
                </a:extLst>
              </p:cNvPr>
              <p:cNvSpPr>
                <a:spLocks noChangeAspect="1" noChangeArrowheads="1"/>
              </p:cNvSpPr>
              <p:nvPr/>
            </p:nvSpPr>
            <p:spPr bwMode="auto">
              <a:xfrm>
                <a:off x="1629" y="1638"/>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63" name="Rectangle 27">
                <a:extLst>
                  <a:ext uri="{FF2B5EF4-FFF2-40B4-BE49-F238E27FC236}">
                    <a16:creationId xmlns:a16="http://schemas.microsoft.com/office/drawing/2014/main" id="{8052254B-2A2F-24B0-A0BB-9C6CA17CCD3C}"/>
                  </a:ext>
                </a:extLst>
              </p:cNvPr>
              <p:cNvSpPr>
                <a:spLocks noChangeAspect="1" noChangeArrowheads="1"/>
              </p:cNvSpPr>
              <p:nvPr/>
            </p:nvSpPr>
            <p:spPr bwMode="auto">
              <a:xfrm>
                <a:off x="1629" y="1896"/>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64" name="Rectangle 28">
                <a:extLst>
                  <a:ext uri="{FF2B5EF4-FFF2-40B4-BE49-F238E27FC236}">
                    <a16:creationId xmlns:a16="http://schemas.microsoft.com/office/drawing/2014/main" id="{EDB582BA-AD92-0A52-4FBF-07264ACFD924}"/>
                  </a:ext>
                </a:extLst>
              </p:cNvPr>
              <p:cNvSpPr>
                <a:spLocks noChangeAspect="1" noChangeArrowheads="1"/>
              </p:cNvSpPr>
              <p:nvPr/>
            </p:nvSpPr>
            <p:spPr bwMode="auto">
              <a:xfrm>
                <a:off x="1629" y="2154"/>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220" name="Oval 29">
              <a:extLst>
                <a:ext uri="{FF2B5EF4-FFF2-40B4-BE49-F238E27FC236}">
                  <a16:creationId xmlns:a16="http://schemas.microsoft.com/office/drawing/2014/main" id="{B4ACEF29-10F7-E200-86E3-65337F7EBEE2}"/>
                </a:ext>
              </a:extLst>
            </p:cNvPr>
            <p:cNvSpPr>
              <a:spLocks noChangeAspect="1" noChangeArrowheads="1"/>
            </p:cNvSpPr>
            <p:nvPr/>
          </p:nvSpPr>
          <p:spPr bwMode="auto">
            <a:xfrm>
              <a:off x="1598" y="1381"/>
              <a:ext cx="4"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21" name="Oval 30">
              <a:extLst>
                <a:ext uri="{FF2B5EF4-FFF2-40B4-BE49-F238E27FC236}">
                  <a16:creationId xmlns:a16="http://schemas.microsoft.com/office/drawing/2014/main" id="{ACC2C96D-C830-EBA5-0683-D72FFDC2C2E4}"/>
                </a:ext>
              </a:extLst>
            </p:cNvPr>
            <p:cNvSpPr>
              <a:spLocks noChangeAspect="1" noChangeArrowheads="1"/>
            </p:cNvSpPr>
            <p:nvPr/>
          </p:nvSpPr>
          <p:spPr bwMode="auto">
            <a:xfrm>
              <a:off x="1617" y="1381"/>
              <a:ext cx="3"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22" name="Line 31">
              <a:extLst>
                <a:ext uri="{FF2B5EF4-FFF2-40B4-BE49-F238E27FC236}">
                  <a16:creationId xmlns:a16="http://schemas.microsoft.com/office/drawing/2014/main" id="{38595283-034C-C9ED-72F7-17945D896FDC}"/>
                </a:ext>
              </a:extLst>
            </p:cNvPr>
            <p:cNvSpPr>
              <a:spLocks noChangeAspect="1" noChangeShapeType="1"/>
            </p:cNvSpPr>
            <p:nvPr/>
          </p:nvSpPr>
          <p:spPr bwMode="auto">
            <a:xfrm flipV="1">
              <a:off x="1610" y="1325"/>
              <a:ext cx="0" cy="102"/>
            </a:xfrm>
            <a:prstGeom prst="line">
              <a:avLst/>
            </a:pr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23" name="Freeform 32">
              <a:extLst>
                <a:ext uri="{FF2B5EF4-FFF2-40B4-BE49-F238E27FC236}">
                  <a16:creationId xmlns:a16="http://schemas.microsoft.com/office/drawing/2014/main" id="{C9026F34-227B-0C68-311C-1645257FEACD}"/>
                </a:ext>
              </a:extLst>
            </p:cNvPr>
            <p:cNvSpPr>
              <a:spLocks noChangeAspect="1"/>
            </p:cNvSpPr>
            <p:nvPr/>
          </p:nvSpPr>
          <p:spPr bwMode="auto">
            <a:xfrm>
              <a:off x="1299" y="1425"/>
              <a:ext cx="630" cy="163"/>
            </a:xfrm>
            <a:custGeom>
              <a:avLst/>
              <a:gdLst/>
              <a:ahLst/>
              <a:cxnLst>
                <a:cxn ang="0">
                  <a:pos x="12" y="0"/>
                </a:cxn>
                <a:cxn ang="0">
                  <a:pos x="1098" y="0"/>
                </a:cxn>
                <a:cxn ang="0">
                  <a:pos x="1101" y="102"/>
                </a:cxn>
                <a:cxn ang="0">
                  <a:pos x="1116" y="138"/>
                </a:cxn>
                <a:cxn ang="0">
                  <a:pos x="1107" y="210"/>
                </a:cxn>
                <a:cxn ang="0">
                  <a:pos x="1080" y="285"/>
                </a:cxn>
                <a:cxn ang="0">
                  <a:pos x="18" y="288"/>
                </a:cxn>
                <a:cxn ang="0">
                  <a:pos x="0" y="195"/>
                </a:cxn>
                <a:cxn ang="0">
                  <a:pos x="15" y="114"/>
                </a:cxn>
                <a:cxn ang="0">
                  <a:pos x="3" y="48"/>
                </a:cxn>
                <a:cxn ang="0">
                  <a:pos x="12" y="0"/>
                </a:cxn>
              </a:cxnLst>
              <a:rect l="0" t="0" r="r" b="b"/>
              <a:pathLst>
                <a:path w="1116" h="288">
                  <a:moveTo>
                    <a:pt x="12" y="0"/>
                  </a:moveTo>
                  <a:lnTo>
                    <a:pt x="1098" y="0"/>
                  </a:lnTo>
                  <a:cubicBezTo>
                    <a:pt x="1101" y="100"/>
                    <a:pt x="1101" y="66"/>
                    <a:pt x="1101" y="102"/>
                  </a:cubicBezTo>
                  <a:lnTo>
                    <a:pt x="1116" y="138"/>
                  </a:lnTo>
                  <a:lnTo>
                    <a:pt x="1107" y="210"/>
                  </a:lnTo>
                  <a:lnTo>
                    <a:pt x="1080" y="285"/>
                  </a:lnTo>
                  <a:lnTo>
                    <a:pt x="18" y="288"/>
                  </a:lnTo>
                  <a:lnTo>
                    <a:pt x="0" y="195"/>
                  </a:lnTo>
                  <a:lnTo>
                    <a:pt x="15" y="114"/>
                  </a:lnTo>
                  <a:lnTo>
                    <a:pt x="3" y="48"/>
                  </a:lnTo>
                  <a:lnTo>
                    <a:pt x="12" y="0"/>
                  </a:lnTo>
                  <a:close/>
                </a:path>
              </a:pathLst>
            </a:custGeom>
            <a:solidFill>
              <a:srgbClr val="D1D1D1"/>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224" name="Group 33">
              <a:extLst>
                <a:ext uri="{FF2B5EF4-FFF2-40B4-BE49-F238E27FC236}">
                  <a16:creationId xmlns:a16="http://schemas.microsoft.com/office/drawing/2014/main" id="{B79A0DBC-3616-C166-0321-5B6960CC0166}"/>
                </a:ext>
              </a:extLst>
            </p:cNvPr>
            <p:cNvGrpSpPr>
              <a:grpSpLocks noChangeAspect="1"/>
            </p:cNvGrpSpPr>
            <p:nvPr/>
          </p:nvGrpSpPr>
          <p:grpSpPr bwMode="auto">
            <a:xfrm>
              <a:off x="1367" y="1451"/>
              <a:ext cx="461" cy="125"/>
              <a:chOff x="1658" y="2448"/>
              <a:chExt cx="710" cy="242"/>
            </a:xfrm>
          </p:grpSpPr>
          <p:sp>
            <p:nvSpPr>
              <p:cNvPr id="249" name="Freeform 34">
                <a:extLst>
                  <a:ext uri="{FF2B5EF4-FFF2-40B4-BE49-F238E27FC236}">
                    <a16:creationId xmlns:a16="http://schemas.microsoft.com/office/drawing/2014/main" id="{6B3B1CFF-C97B-AC4F-9C03-DBDF7245B61E}"/>
                  </a:ext>
                </a:extLst>
              </p:cNvPr>
              <p:cNvSpPr>
                <a:spLocks noChangeAspect="1"/>
              </p:cNvSpPr>
              <p:nvPr/>
            </p:nvSpPr>
            <p:spPr bwMode="auto">
              <a:xfrm>
                <a:off x="1804" y="2602"/>
                <a:ext cx="21" cy="8"/>
              </a:xfrm>
              <a:custGeom>
                <a:avLst/>
                <a:gdLst/>
                <a:ahLst/>
                <a:cxnLst>
                  <a:cxn ang="0">
                    <a:pos x="0" y="13"/>
                  </a:cxn>
                  <a:cxn ang="0">
                    <a:pos x="28" y="0"/>
                  </a:cxn>
                  <a:cxn ang="0">
                    <a:pos x="41" y="17"/>
                  </a:cxn>
                </a:cxnLst>
                <a:rect l="0" t="0" r="r" b="b"/>
                <a:pathLst>
                  <a:path w="41" h="17">
                    <a:moveTo>
                      <a:pt x="0" y="13"/>
                    </a:moveTo>
                    <a:lnTo>
                      <a:pt x="28"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50" name="Freeform 35">
                <a:extLst>
                  <a:ext uri="{FF2B5EF4-FFF2-40B4-BE49-F238E27FC236}">
                    <a16:creationId xmlns:a16="http://schemas.microsoft.com/office/drawing/2014/main" id="{1DC68FD8-E3AB-E30C-1DA3-5C925F1912AD}"/>
                  </a:ext>
                </a:extLst>
              </p:cNvPr>
              <p:cNvSpPr>
                <a:spLocks noChangeAspect="1"/>
              </p:cNvSpPr>
              <p:nvPr/>
            </p:nvSpPr>
            <p:spPr bwMode="auto">
              <a:xfrm>
                <a:off x="1658" y="2503"/>
                <a:ext cx="21" cy="9"/>
              </a:xfrm>
              <a:custGeom>
                <a:avLst/>
                <a:gdLst/>
                <a:ahLst/>
                <a:cxnLst>
                  <a:cxn ang="0">
                    <a:pos x="0" y="13"/>
                  </a:cxn>
                  <a:cxn ang="0">
                    <a:pos x="29" y="0"/>
                  </a:cxn>
                  <a:cxn ang="0">
                    <a:pos x="41" y="17"/>
                  </a:cxn>
                </a:cxnLst>
                <a:rect l="0" t="0" r="r" b="b"/>
                <a:pathLst>
                  <a:path w="41" h="17">
                    <a:moveTo>
                      <a:pt x="0" y="13"/>
                    </a:moveTo>
                    <a:lnTo>
                      <a:pt x="29"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51" name="Freeform 36">
                <a:extLst>
                  <a:ext uri="{FF2B5EF4-FFF2-40B4-BE49-F238E27FC236}">
                    <a16:creationId xmlns:a16="http://schemas.microsoft.com/office/drawing/2014/main" id="{07042891-3BF6-8044-FA8C-1C8944D552F1}"/>
                  </a:ext>
                </a:extLst>
              </p:cNvPr>
              <p:cNvSpPr>
                <a:spLocks noChangeAspect="1"/>
              </p:cNvSpPr>
              <p:nvPr/>
            </p:nvSpPr>
            <p:spPr bwMode="auto">
              <a:xfrm>
                <a:off x="2066" y="2448"/>
                <a:ext cx="22" cy="8"/>
              </a:xfrm>
              <a:custGeom>
                <a:avLst/>
                <a:gdLst/>
                <a:ahLst/>
                <a:cxnLst>
                  <a:cxn ang="0">
                    <a:pos x="0" y="13"/>
                  </a:cxn>
                  <a:cxn ang="0">
                    <a:pos x="30" y="0"/>
                  </a:cxn>
                  <a:cxn ang="0">
                    <a:pos x="43" y="18"/>
                  </a:cxn>
                </a:cxnLst>
                <a:rect l="0" t="0" r="r" b="b"/>
                <a:pathLst>
                  <a:path w="43" h="18">
                    <a:moveTo>
                      <a:pt x="0" y="13"/>
                    </a:moveTo>
                    <a:lnTo>
                      <a:pt x="30" y="0"/>
                    </a:lnTo>
                    <a:lnTo>
                      <a:pt x="43" y="18"/>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52" name="Freeform 37">
                <a:extLst>
                  <a:ext uri="{FF2B5EF4-FFF2-40B4-BE49-F238E27FC236}">
                    <a16:creationId xmlns:a16="http://schemas.microsoft.com/office/drawing/2014/main" id="{C335614F-D10D-12E3-E530-B5FC9610B3BB}"/>
                  </a:ext>
                </a:extLst>
              </p:cNvPr>
              <p:cNvSpPr>
                <a:spLocks noChangeAspect="1"/>
              </p:cNvSpPr>
              <p:nvPr/>
            </p:nvSpPr>
            <p:spPr bwMode="auto">
              <a:xfrm>
                <a:off x="2282" y="2643"/>
                <a:ext cx="21" cy="9"/>
              </a:xfrm>
              <a:custGeom>
                <a:avLst/>
                <a:gdLst/>
                <a:ahLst/>
                <a:cxnLst>
                  <a:cxn ang="0">
                    <a:pos x="0" y="13"/>
                  </a:cxn>
                  <a:cxn ang="0">
                    <a:pos x="31" y="0"/>
                  </a:cxn>
                  <a:cxn ang="0">
                    <a:pos x="43" y="17"/>
                  </a:cxn>
                </a:cxnLst>
                <a:rect l="0" t="0" r="r" b="b"/>
                <a:pathLst>
                  <a:path w="43" h="17">
                    <a:moveTo>
                      <a:pt x="0" y="13"/>
                    </a:moveTo>
                    <a:lnTo>
                      <a:pt x="31" y="0"/>
                    </a:lnTo>
                    <a:lnTo>
                      <a:pt x="43" y="17"/>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53" name="Freeform 38">
                <a:extLst>
                  <a:ext uri="{FF2B5EF4-FFF2-40B4-BE49-F238E27FC236}">
                    <a16:creationId xmlns:a16="http://schemas.microsoft.com/office/drawing/2014/main" id="{56606328-956B-7948-06B0-9F8BA4D9F0B9}"/>
                  </a:ext>
                </a:extLst>
              </p:cNvPr>
              <p:cNvSpPr>
                <a:spLocks noChangeAspect="1"/>
              </p:cNvSpPr>
              <p:nvPr/>
            </p:nvSpPr>
            <p:spPr bwMode="auto">
              <a:xfrm>
                <a:off x="2215" y="2499"/>
                <a:ext cx="21" cy="9"/>
              </a:xfrm>
              <a:custGeom>
                <a:avLst/>
                <a:gdLst/>
                <a:ahLst/>
                <a:cxnLst>
                  <a:cxn ang="0">
                    <a:pos x="0" y="13"/>
                  </a:cxn>
                  <a:cxn ang="0">
                    <a:pos x="30" y="0"/>
                  </a:cxn>
                  <a:cxn ang="0">
                    <a:pos x="43" y="17"/>
                  </a:cxn>
                </a:cxnLst>
                <a:rect l="0" t="0" r="r" b="b"/>
                <a:pathLst>
                  <a:path w="43" h="17">
                    <a:moveTo>
                      <a:pt x="0" y="13"/>
                    </a:moveTo>
                    <a:lnTo>
                      <a:pt x="30" y="0"/>
                    </a:lnTo>
                    <a:lnTo>
                      <a:pt x="43"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54" name="Freeform 39">
                <a:extLst>
                  <a:ext uri="{FF2B5EF4-FFF2-40B4-BE49-F238E27FC236}">
                    <a16:creationId xmlns:a16="http://schemas.microsoft.com/office/drawing/2014/main" id="{3B8DABF7-B0AE-375B-8B51-BA6E2CD3BFE7}"/>
                  </a:ext>
                </a:extLst>
              </p:cNvPr>
              <p:cNvSpPr>
                <a:spLocks noChangeAspect="1"/>
              </p:cNvSpPr>
              <p:nvPr/>
            </p:nvSpPr>
            <p:spPr bwMode="auto">
              <a:xfrm>
                <a:off x="1714" y="2448"/>
                <a:ext cx="29" cy="12"/>
              </a:xfrm>
              <a:custGeom>
                <a:avLst/>
                <a:gdLst/>
                <a:ahLst/>
                <a:cxnLst>
                  <a:cxn ang="0">
                    <a:pos x="0" y="0"/>
                  </a:cxn>
                  <a:cxn ang="0">
                    <a:pos x="20" y="25"/>
                  </a:cxn>
                  <a:cxn ang="0">
                    <a:pos x="33" y="12"/>
                  </a:cxn>
                  <a:cxn ang="0">
                    <a:pos x="59" y="25"/>
                  </a:cxn>
                </a:cxnLst>
                <a:rect l="0" t="0" r="r" b="b"/>
                <a:pathLst>
                  <a:path w="59" h="25">
                    <a:moveTo>
                      <a:pt x="0" y="0"/>
                    </a:moveTo>
                    <a:lnTo>
                      <a:pt x="20" y="25"/>
                    </a:lnTo>
                    <a:lnTo>
                      <a:pt x="33" y="12"/>
                    </a:lnTo>
                    <a:lnTo>
                      <a:pt x="59" y="25"/>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55" name="Freeform 40">
                <a:extLst>
                  <a:ext uri="{FF2B5EF4-FFF2-40B4-BE49-F238E27FC236}">
                    <a16:creationId xmlns:a16="http://schemas.microsoft.com/office/drawing/2014/main" id="{FEE31074-417B-27F8-09B0-A7758BE884B7}"/>
                  </a:ext>
                </a:extLst>
              </p:cNvPr>
              <p:cNvSpPr>
                <a:spLocks noChangeAspect="1"/>
              </p:cNvSpPr>
              <p:nvPr/>
            </p:nvSpPr>
            <p:spPr bwMode="auto">
              <a:xfrm>
                <a:off x="1816" y="2448"/>
                <a:ext cx="29" cy="12"/>
              </a:xfrm>
              <a:custGeom>
                <a:avLst/>
                <a:gdLst/>
                <a:ahLst/>
                <a:cxnLst>
                  <a:cxn ang="0">
                    <a:pos x="0" y="0"/>
                  </a:cxn>
                  <a:cxn ang="0">
                    <a:pos x="21" y="25"/>
                  </a:cxn>
                  <a:cxn ang="0">
                    <a:pos x="34" y="12"/>
                  </a:cxn>
                  <a:cxn ang="0">
                    <a:pos x="59" y="25"/>
                  </a:cxn>
                </a:cxnLst>
                <a:rect l="0" t="0" r="r" b="b"/>
                <a:pathLst>
                  <a:path w="59" h="25">
                    <a:moveTo>
                      <a:pt x="0" y="0"/>
                    </a:moveTo>
                    <a:lnTo>
                      <a:pt x="21" y="25"/>
                    </a:lnTo>
                    <a:lnTo>
                      <a:pt x="34" y="12"/>
                    </a:lnTo>
                    <a:lnTo>
                      <a:pt x="59" y="25"/>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56" name="Freeform 41">
                <a:extLst>
                  <a:ext uri="{FF2B5EF4-FFF2-40B4-BE49-F238E27FC236}">
                    <a16:creationId xmlns:a16="http://schemas.microsoft.com/office/drawing/2014/main" id="{64912BDF-FD82-84FE-2AD2-CC02AD3AB8D8}"/>
                  </a:ext>
                </a:extLst>
              </p:cNvPr>
              <p:cNvSpPr>
                <a:spLocks noChangeAspect="1"/>
              </p:cNvSpPr>
              <p:nvPr/>
            </p:nvSpPr>
            <p:spPr bwMode="auto">
              <a:xfrm>
                <a:off x="1918" y="2581"/>
                <a:ext cx="30"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57" name="Freeform 42">
                <a:extLst>
                  <a:ext uri="{FF2B5EF4-FFF2-40B4-BE49-F238E27FC236}">
                    <a16:creationId xmlns:a16="http://schemas.microsoft.com/office/drawing/2014/main" id="{A4801302-DF5B-2786-094E-BBBE3B4B34D0}"/>
                  </a:ext>
                </a:extLst>
              </p:cNvPr>
              <p:cNvSpPr>
                <a:spLocks noChangeAspect="1"/>
              </p:cNvSpPr>
              <p:nvPr/>
            </p:nvSpPr>
            <p:spPr bwMode="auto">
              <a:xfrm>
                <a:off x="2155" y="2505"/>
                <a:ext cx="29"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58" name="Freeform 43">
                <a:extLst>
                  <a:ext uri="{FF2B5EF4-FFF2-40B4-BE49-F238E27FC236}">
                    <a16:creationId xmlns:a16="http://schemas.microsoft.com/office/drawing/2014/main" id="{4B4E9076-AE54-0CEE-4AA9-AE9FED01ECE7}"/>
                  </a:ext>
                </a:extLst>
              </p:cNvPr>
              <p:cNvSpPr>
                <a:spLocks noChangeAspect="1"/>
              </p:cNvSpPr>
              <p:nvPr/>
            </p:nvSpPr>
            <p:spPr bwMode="auto">
              <a:xfrm>
                <a:off x="1789" y="2524"/>
                <a:ext cx="20" cy="26"/>
              </a:xfrm>
              <a:custGeom>
                <a:avLst/>
                <a:gdLst/>
                <a:ahLst/>
                <a:cxnLst>
                  <a:cxn ang="0">
                    <a:pos x="5" y="0"/>
                  </a:cxn>
                  <a:cxn ang="0">
                    <a:pos x="0" y="29"/>
                  </a:cxn>
                  <a:cxn ang="0">
                    <a:pos x="10" y="52"/>
                  </a:cxn>
                  <a:cxn ang="0">
                    <a:pos x="38" y="18"/>
                  </a:cxn>
                  <a:cxn ang="0">
                    <a:pos x="5" y="0"/>
                  </a:cxn>
                </a:cxnLst>
                <a:rect l="0" t="0" r="r" b="b"/>
                <a:pathLst>
                  <a:path w="38" h="52">
                    <a:moveTo>
                      <a:pt x="5" y="0"/>
                    </a:moveTo>
                    <a:lnTo>
                      <a:pt x="0" y="29"/>
                    </a:lnTo>
                    <a:lnTo>
                      <a:pt x="10" y="52"/>
                    </a:lnTo>
                    <a:lnTo>
                      <a:pt x="38" y="18"/>
                    </a:lnTo>
                    <a:lnTo>
                      <a:pt x="5"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59" name="Freeform 44">
                <a:extLst>
                  <a:ext uri="{FF2B5EF4-FFF2-40B4-BE49-F238E27FC236}">
                    <a16:creationId xmlns:a16="http://schemas.microsoft.com/office/drawing/2014/main" id="{D994DAC3-C8E4-3339-21A8-FF6AC518FC99}"/>
                  </a:ext>
                </a:extLst>
              </p:cNvPr>
              <p:cNvSpPr>
                <a:spLocks noChangeAspect="1"/>
              </p:cNvSpPr>
              <p:nvPr/>
            </p:nvSpPr>
            <p:spPr bwMode="auto">
              <a:xfrm>
                <a:off x="2348" y="2448"/>
                <a:ext cx="20" cy="26"/>
              </a:xfrm>
              <a:custGeom>
                <a:avLst/>
                <a:gdLst/>
                <a:ahLst/>
                <a:cxnLst>
                  <a:cxn ang="0">
                    <a:pos x="6" y="0"/>
                  </a:cxn>
                  <a:cxn ang="0">
                    <a:pos x="0" y="29"/>
                  </a:cxn>
                  <a:cxn ang="0">
                    <a:pos x="12" y="52"/>
                  </a:cxn>
                  <a:cxn ang="0">
                    <a:pos x="41" y="18"/>
                  </a:cxn>
                  <a:cxn ang="0">
                    <a:pos x="6" y="0"/>
                  </a:cxn>
                </a:cxnLst>
                <a:rect l="0" t="0" r="r" b="b"/>
                <a:pathLst>
                  <a:path w="41" h="52">
                    <a:moveTo>
                      <a:pt x="6" y="0"/>
                    </a:moveTo>
                    <a:lnTo>
                      <a:pt x="0" y="29"/>
                    </a:lnTo>
                    <a:lnTo>
                      <a:pt x="12" y="52"/>
                    </a:lnTo>
                    <a:lnTo>
                      <a:pt x="41" y="18"/>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60" name="Freeform 45">
                <a:extLst>
                  <a:ext uri="{FF2B5EF4-FFF2-40B4-BE49-F238E27FC236}">
                    <a16:creationId xmlns:a16="http://schemas.microsoft.com/office/drawing/2014/main" id="{E70A93CF-7DE0-75BB-F35E-6BEEF9B415FA}"/>
                  </a:ext>
                </a:extLst>
              </p:cNvPr>
              <p:cNvSpPr>
                <a:spLocks noChangeAspect="1"/>
              </p:cNvSpPr>
              <p:nvPr/>
            </p:nvSpPr>
            <p:spPr bwMode="auto">
              <a:xfrm>
                <a:off x="1913" y="2665"/>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61" name="Freeform 46">
                <a:extLst>
                  <a:ext uri="{FF2B5EF4-FFF2-40B4-BE49-F238E27FC236}">
                    <a16:creationId xmlns:a16="http://schemas.microsoft.com/office/drawing/2014/main" id="{7C6B7CEA-2157-28B0-E890-8681D4543662}"/>
                  </a:ext>
                </a:extLst>
              </p:cNvPr>
              <p:cNvSpPr>
                <a:spLocks noChangeAspect="1"/>
              </p:cNvSpPr>
              <p:nvPr/>
            </p:nvSpPr>
            <p:spPr bwMode="auto">
              <a:xfrm>
                <a:off x="2030" y="2584"/>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225" name="Freeform 47">
              <a:extLst>
                <a:ext uri="{FF2B5EF4-FFF2-40B4-BE49-F238E27FC236}">
                  <a16:creationId xmlns:a16="http://schemas.microsoft.com/office/drawing/2014/main" id="{153F4E5E-12D3-DEED-F020-C8B652A2C958}"/>
                </a:ext>
              </a:extLst>
            </p:cNvPr>
            <p:cNvSpPr>
              <a:spLocks noChangeAspect="1"/>
            </p:cNvSpPr>
            <p:nvPr/>
          </p:nvSpPr>
          <p:spPr bwMode="auto">
            <a:xfrm>
              <a:off x="1783" y="1148"/>
              <a:ext cx="29" cy="34"/>
            </a:xfrm>
            <a:custGeom>
              <a:avLst/>
              <a:gdLst/>
              <a:ahLst/>
              <a:cxnLst>
                <a:cxn ang="0">
                  <a:pos x="0" y="60"/>
                </a:cxn>
                <a:cxn ang="0">
                  <a:pos x="21" y="36"/>
                </a:cxn>
                <a:cxn ang="0">
                  <a:pos x="30" y="18"/>
                </a:cxn>
                <a:cxn ang="0">
                  <a:pos x="48" y="9"/>
                </a:cxn>
                <a:cxn ang="0">
                  <a:pos x="51" y="0"/>
                </a:cxn>
              </a:cxnLst>
              <a:rect l="0" t="0" r="r" b="b"/>
              <a:pathLst>
                <a:path w="51" h="60">
                  <a:moveTo>
                    <a:pt x="0" y="60"/>
                  </a:moveTo>
                  <a:cubicBezTo>
                    <a:pt x="3" y="43"/>
                    <a:pt x="5" y="41"/>
                    <a:pt x="21" y="36"/>
                  </a:cubicBezTo>
                  <a:cubicBezTo>
                    <a:pt x="25" y="30"/>
                    <a:pt x="25" y="23"/>
                    <a:pt x="30" y="18"/>
                  </a:cubicBezTo>
                  <a:cubicBezTo>
                    <a:pt x="35" y="13"/>
                    <a:pt x="42" y="13"/>
                    <a:pt x="48" y="9"/>
                  </a:cubicBezTo>
                  <a:cubicBezTo>
                    <a:pt x="49" y="6"/>
                    <a:pt x="51" y="0"/>
                    <a:pt x="51"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26" name="Freeform 48">
              <a:extLst>
                <a:ext uri="{FF2B5EF4-FFF2-40B4-BE49-F238E27FC236}">
                  <a16:creationId xmlns:a16="http://schemas.microsoft.com/office/drawing/2014/main" id="{E15803C2-F5DE-3109-8950-42939D2E65A6}"/>
                </a:ext>
              </a:extLst>
            </p:cNvPr>
            <p:cNvSpPr>
              <a:spLocks noChangeAspect="1"/>
            </p:cNvSpPr>
            <p:nvPr/>
          </p:nvSpPr>
          <p:spPr bwMode="auto">
            <a:xfrm>
              <a:off x="1649" y="1298"/>
              <a:ext cx="29" cy="27"/>
            </a:xfrm>
            <a:custGeom>
              <a:avLst/>
              <a:gdLst/>
              <a:ahLst/>
              <a:cxnLst>
                <a:cxn ang="0">
                  <a:pos x="0" y="49"/>
                </a:cxn>
                <a:cxn ang="0">
                  <a:pos x="21" y="34"/>
                </a:cxn>
                <a:cxn ang="0">
                  <a:pos x="24" y="22"/>
                </a:cxn>
                <a:cxn ang="0">
                  <a:pos x="42" y="10"/>
                </a:cxn>
                <a:cxn ang="0">
                  <a:pos x="51" y="1"/>
                </a:cxn>
              </a:cxnLst>
              <a:rect l="0" t="0" r="r" b="b"/>
              <a:pathLst>
                <a:path w="51" h="49">
                  <a:moveTo>
                    <a:pt x="0" y="49"/>
                  </a:moveTo>
                  <a:cubicBezTo>
                    <a:pt x="19" y="43"/>
                    <a:pt x="17" y="49"/>
                    <a:pt x="21" y="34"/>
                  </a:cubicBezTo>
                  <a:cubicBezTo>
                    <a:pt x="22" y="30"/>
                    <a:pt x="21" y="25"/>
                    <a:pt x="24" y="22"/>
                  </a:cubicBezTo>
                  <a:cubicBezTo>
                    <a:pt x="29" y="17"/>
                    <a:pt x="42" y="10"/>
                    <a:pt x="42" y="10"/>
                  </a:cubicBezTo>
                  <a:cubicBezTo>
                    <a:pt x="49" y="0"/>
                    <a:pt x="44" y="1"/>
                    <a:pt x="51" y="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27" name="Freeform 49">
              <a:extLst>
                <a:ext uri="{FF2B5EF4-FFF2-40B4-BE49-F238E27FC236}">
                  <a16:creationId xmlns:a16="http://schemas.microsoft.com/office/drawing/2014/main" id="{54F26584-C96C-BBB4-98D5-2568EA6DD715}"/>
                </a:ext>
              </a:extLst>
            </p:cNvPr>
            <p:cNvSpPr>
              <a:spLocks noChangeAspect="1"/>
            </p:cNvSpPr>
            <p:nvPr/>
          </p:nvSpPr>
          <p:spPr bwMode="auto">
            <a:xfrm>
              <a:off x="1534" y="1285"/>
              <a:ext cx="34" cy="39"/>
            </a:xfrm>
            <a:custGeom>
              <a:avLst/>
              <a:gdLst/>
              <a:ahLst/>
              <a:cxnLst>
                <a:cxn ang="0">
                  <a:pos x="60" y="69"/>
                </a:cxn>
                <a:cxn ang="0">
                  <a:pos x="36" y="45"/>
                </a:cxn>
                <a:cxn ang="0">
                  <a:pos x="18" y="39"/>
                </a:cxn>
                <a:cxn ang="0">
                  <a:pos x="0" y="0"/>
                </a:cxn>
              </a:cxnLst>
              <a:rect l="0" t="0" r="r" b="b"/>
              <a:pathLst>
                <a:path w="60" h="69">
                  <a:moveTo>
                    <a:pt x="60" y="69"/>
                  </a:moveTo>
                  <a:cubicBezTo>
                    <a:pt x="52" y="45"/>
                    <a:pt x="60" y="53"/>
                    <a:pt x="36" y="45"/>
                  </a:cubicBezTo>
                  <a:cubicBezTo>
                    <a:pt x="30" y="43"/>
                    <a:pt x="18" y="39"/>
                    <a:pt x="18" y="39"/>
                  </a:cubicBezTo>
                  <a:cubicBezTo>
                    <a:pt x="11" y="29"/>
                    <a:pt x="0" y="12"/>
                    <a:pt x="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28" name="Freeform 50">
              <a:extLst>
                <a:ext uri="{FF2B5EF4-FFF2-40B4-BE49-F238E27FC236}">
                  <a16:creationId xmlns:a16="http://schemas.microsoft.com/office/drawing/2014/main" id="{60259281-1FB6-11C8-D756-C12D15FEFBCA}"/>
                </a:ext>
              </a:extLst>
            </p:cNvPr>
            <p:cNvSpPr>
              <a:spLocks noChangeAspect="1"/>
            </p:cNvSpPr>
            <p:nvPr/>
          </p:nvSpPr>
          <p:spPr bwMode="auto">
            <a:xfrm>
              <a:off x="1402" y="1385"/>
              <a:ext cx="34" cy="23"/>
            </a:xfrm>
            <a:custGeom>
              <a:avLst/>
              <a:gdLst/>
              <a:ahLst/>
              <a:cxnLst>
                <a:cxn ang="0">
                  <a:pos x="60" y="0"/>
                </a:cxn>
                <a:cxn ang="0">
                  <a:pos x="54" y="18"/>
                </a:cxn>
                <a:cxn ang="0">
                  <a:pos x="30" y="24"/>
                </a:cxn>
                <a:cxn ang="0">
                  <a:pos x="0" y="42"/>
                </a:cxn>
              </a:cxnLst>
              <a:rect l="0" t="0" r="r" b="b"/>
              <a:pathLst>
                <a:path w="60" h="42">
                  <a:moveTo>
                    <a:pt x="60" y="0"/>
                  </a:moveTo>
                  <a:cubicBezTo>
                    <a:pt x="58" y="6"/>
                    <a:pt x="56" y="12"/>
                    <a:pt x="54" y="18"/>
                  </a:cubicBezTo>
                  <a:cubicBezTo>
                    <a:pt x="51" y="26"/>
                    <a:pt x="30" y="24"/>
                    <a:pt x="30" y="24"/>
                  </a:cubicBezTo>
                  <a:cubicBezTo>
                    <a:pt x="20" y="31"/>
                    <a:pt x="9" y="33"/>
                    <a:pt x="0" y="4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29" name="Freeform 51">
              <a:extLst>
                <a:ext uri="{FF2B5EF4-FFF2-40B4-BE49-F238E27FC236}">
                  <a16:creationId xmlns:a16="http://schemas.microsoft.com/office/drawing/2014/main" id="{205F98B8-8D3A-46E7-A42C-D9346F9707F3}"/>
                </a:ext>
              </a:extLst>
            </p:cNvPr>
            <p:cNvSpPr>
              <a:spLocks noChangeAspect="1"/>
            </p:cNvSpPr>
            <p:nvPr/>
          </p:nvSpPr>
          <p:spPr bwMode="auto">
            <a:xfrm>
              <a:off x="1547" y="987"/>
              <a:ext cx="19" cy="49"/>
            </a:xfrm>
            <a:custGeom>
              <a:avLst/>
              <a:gdLst/>
              <a:ahLst/>
              <a:cxnLst>
                <a:cxn ang="0">
                  <a:pos x="34" y="87"/>
                </a:cxn>
                <a:cxn ang="0">
                  <a:pos x="16" y="54"/>
                </a:cxn>
                <a:cxn ang="0">
                  <a:pos x="13" y="33"/>
                </a:cxn>
                <a:cxn ang="0">
                  <a:pos x="1" y="12"/>
                </a:cxn>
              </a:cxnLst>
              <a:rect l="0" t="0" r="r" b="b"/>
              <a:pathLst>
                <a:path w="34" h="87">
                  <a:moveTo>
                    <a:pt x="34" y="87"/>
                  </a:moveTo>
                  <a:cubicBezTo>
                    <a:pt x="30" y="65"/>
                    <a:pt x="27" y="70"/>
                    <a:pt x="16" y="54"/>
                  </a:cubicBezTo>
                  <a:cubicBezTo>
                    <a:pt x="15" y="47"/>
                    <a:pt x="16" y="40"/>
                    <a:pt x="13" y="33"/>
                  </a:cubicBezTo>
                  <a:cubicBezTo>
                    <a:pt x="0" y="0"/>
                    <a:pt x="1" y="24"/>
                    <a:pt x="1" y="1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30" name="Freeform 52">
              <a:extLst>
                <a:ext uri="{FF2B5EF4-FFF2-40B4-BE49-F238E27FC236}">
                  <a16:creationId xmlns:a16="http://schemas.microsoft.com/office/drawing/2014/main" id="{6FEF63FC-F5F0-6276-5F9C-827B707F7FB6}"/>
                </a:ext>
              </a:extLst>
            </p:cNvPr>
            <p:cNvSpPr>
              <a:spLocks noChangeAspect="1"/>
            </p:cNvSpPr>
            <p:nvPr/>
          </p:nvSpPr>
          <p:spPr bwMode="auto">
            <a:xfrm>
              <a:off x="1387" y="878"/>
              <a:ext cx="8" cy="70"/>
            </a:xfrm>
            <a:custGeom>
              <a:avLst/>
              <a:gdLst/>
              <a:ahLst/>
              <a:cxnLst>
                <a:cxn ang="0">
                  <a:pos x="9" y="123"/>
                </a:cxn>
                <a:cxn ang="0">
                  <a:pos x="6" y="81"/>
                </a:cxn>
                <a:cxn ang="0">
                  <a:pos x="0" y="63"/>
                </a:cxn>
                <a:cxn ang="0">
                  <a:pos x="15" y="0"/>
                </a:cxn>
              </a:cxnLst>
              <a:rect l="0" t="0" r="r" b="b"/>
              <a:pathLst>
                <a:path w="15" h="123">
                  <a:moveTo>
                    <a:pt x="9" y="123"/>
                  </a:moveTo>
                  <a:cubicBezTo>
                    <a:pt x="8" y="109"/>
                    <a:pt x="8" y="95"/>
                    <a:pt x="6" y="81"/>
                  </a:cubicBezTo>
                  <a:cubicBezTo>
                    <a:pt x="5" y="75"/>
                    <a:pt x="0" y="63"/>
                    <a:pt x="0" y="63"/>
                  </a:cubicBezTo>
                  <a:cubicBezTo>
                    <a:pt x="12" y="28"/>
                    <a:pt x="15" y="45"/>
                    <a:pt x="15"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31" name="Freeform 53">
              <a:extLst>
                <a:ext uri="{FF2B5EF4-FFF2-40B4-BE49-F238E27FC236}">
                  <a16:creationId xmlns:a16="http://schemas.microsoft.com/office/drawing/2014/main" id="{78945959-09BC-CF52-EA62-551E98B1271C}"/>
                </a:ext>
              </a:extLst>
            </p:cNvPr>
            <p:cNvSpPr>
              <a:spLocks noChangeAspect="1"/>
            </p:cNvSpPr>
            <p:nvPr/>
          </p:nvSpPr>
          <p:spPr bwMode="auto">
            <a:xfrm>
              <a:off x="1361" y="1058"/>
              <a:ext cx="66" cy="12"/>
            </a:xfrm>
            <a:custGeom>
              <a:avLst/>
              <a:gdLst/>
              <a:ahLst/>
              <a:cxnLst>
                <a:cxn ang="0">
                  <a:pos x="0" y="8"/>
                </a:cxn>
                <a:cxn ang="0">
                  <a:pos x="48" y="14"/>
                </a:cxn>
                <a:cxn ang="0">
                  <a:pos x="66" y="20"/>
                </a:cxn>
                <a:cxn ang="0">
                  <a:pos x="117" y="11"/>
                </a:cxn>
              </a:cxnLst>
              <a:rect l="0" t="0" r="r" b="b"/>
              <a:pathLst>
                <a:path w="117" h="20">
                  <a:moveTo>
                    <a:pt x="0" y="8"/>
                  </a:moveTo>
                  <a:cubicBezTo>
                    <a:pt x="23" y="0"/>
                    <a:pt x="27" y="5"/>
                    <a:pt x="48" y="14"/>
                  </a:cubicBezTo>
                  <a:cubicBezTo>
                    <a:pt x="54" y="17"/>
                    <a:pt x="66" y="20"/>
                    <a:pt x="66" y="20"/>
                  </a:cubicBezTo>
                  <a:cubicBezTo>
                    <a:pt x="80" y="19"/>
                    <a:pt x="103" y="11"/>
                    <a:pt x="117" y="1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232" name="Group 54">
              <a:extLst>
                <a:ext uri="{FF2B5EF4-FFF2-40B4-BE49-F238E27FC236}">
                  <a16:creationId xmlns:a16="http://schemas.microsoft.com/office/drawing/2014/main" id="{651BBCEB-5568-9B61-1CE8-2E17DBBDEEE2}"/>
                </a:ext>
              </a:extLst>
            </p:cNvPr>
            <p:cNvGrpSpPr>
              <a:grpSpLocks noChangeAspect="1"/>
            </p:cNvGrpSpPr>
            <p:nvPr/>
          </p:nvGrpSpPr>
          <p:grpSpPr bwMode="auto">
            <a:xfrm>
              <a:off x="1436" y="1036"/>
              <a:ext cx="346" cy="61"/>
              <a:chOff x="1768" y="1464"/>
              <a:chExt cx="612" cy="108"/>
            </a:xfrm>
          </p:grpSpPr>
          <p:sp>
            <p:nvSpPr>
              <p:cNvPr id="246" name="Rectangle 55">
                <a:extLst>
                  <a:ext uri="{FF2B5EF4-FFF2-40B4-BE49-F238E27FC236}">
                    <a16:creationId xmlns:a16="http://schemas.microsoft.com/office/drawing/2014/main" id="{17D905C5-8C36-19B6-5AFE-8BBCF0F7062B}"/>
                  </a:ext>
                </a:extLst>
              </p:cNvPr>
              <p:cNvSpPr>
                <a:spLocks noChangeAspect="1" noChangeArrowheads="1"/>
              </p:cNvSpPr>
              <p:nvPr/>
            </p:nvSpPr>
            <p:spPr bwMode="auto">
              <a:xfrm>
                <a:off x="1768"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47" name="Rectangle 56">
                <a:extLst>
                  <a:ext uri="{FF2B5EF4-FFF2-40B4-BE49-F238E27FC236}">
                    <a16:creationId xmlns:a16="http://schemas.microsoft.com/office/drawing/2014/main" id="{930C6E03-1C9A-6D4E-88B3-6B401D20BD82}"/>
                  </a:ext>
                </a:extLst>
              </p:cNvPr>
              <p:cNvSpPr>
                <a:spLocks noChangeAspect="1" noChangeArrowheads="1"/>
              </p:cNvSpPr>
              <p:nvPr/>
            </p:nvSpPr>
            <p:spPr bwMode="auto">
              <a:xfrm>
                <a:off x="2002"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48" name="Rectangle 57">
                <a:extLst>
                  <a:ext uri="{FF2B5EF4-FFF2-40B4-BE49-F238E27FC236}">
                    <a16:creationId xmlns:a16="http://schemas.microsoft.com/office/drawing/2014/main" id="{49F45252-8D3E-9252-C5FD-736B8F7EDDC5}"/>
                  </a:ext>
                </a:extLst>
              </p:cNvPr>
              <p:cNvSpPr>
                <a:spLocks noChangeAspect="1" noChangeArrowheads="1"/>
              </p:cNvSpPr>
              <p:nvPr/>
            </p:nvSpPr>
            <p:spPr bwMode="auto">
              <a:xfrm>
                <a:off x="2236"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nvGrpSpPr>
            <p:cNvPr id="233" name="Group 58">
              <a:extLst>
                <a:ext uri="{FF2B5EF4-FFF2-40B4-BE49-F238E27FC236}">
                  <a16:creationId xmlns:a16="http://schemas.microsoft.com/office/drawing/2014/main" id="{A9AD777D-6AE3-4AF9-5F98-BCBB8BB42F4E}"/>
                </a:ext>
              </a:extLst>
            </p:cNvPr>
            <p:cNvGrpSpPr>
              <a:grpSpLocks noChangeAspect="1"/>
            </p:cNvGrpSpPr>
            <p:nvPr/>
          </p:nvGrpSpPr>
          <p:grpSpPr bwMode="auto">
            <a:xfrm>
              <a:off x="1436" y="1178"/>
              <a:ext cx="346" cy="61"/>
              <a:chOff x="1768" y="1464"/>
              <a:chExt cx="612" cy="108"/>
            </a:xfrm>
          </p:grpSpPr>
          <p:sp>
            <p:nvSpPr>
              <p:cNvPr id="243" name="Rectangle 59">
                <a:extLst>
                  <a:ext uri="{FF2B5EF4-FFF2-40B4-BE49-F238E27FC236}">
                    <a16:creationId xmlns:a16="http://schemas.microsoft.com/office/drawing/2014/main" id="{F7B1C1BF-A9D6-9C89-3D48-FEAC75C0E994}"/>
                  </a:ext>
                </a:extLst>
              </p:cNvPr>
              <p:cNvSpPr>
                <a:spLocks noChangeAspect="1" noChangeArrowheads="1"/>
              </p:cNvSpPr>
              <p:nvPr/>
            </p:nvSpPr>
            <p:spPr bwMode="auto">
              <a:xfrm>
                <a:off x="1768"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44" name="Rectangle 60">
                <a:extLst>
                  <a:ext uri="{FF2B5EF4-FFF2-40B4-BE49-F238E27FC236}">
                    <a16:creationId xmlns:a16="http://schemas.microsoft.com/office/drawing/2014/main" id="{FC1CAFFC-B70E-67A4-FC16-EE5833279EC7}"/>
                  </a:ext>
                </a:extLst>
              </p:cNvPr>
              <p:cNvSpPr>
                <a:spLocks noChangeAspect="1" noChangeArrowheads="1"/>
              </p:cNvSpPr>
              <p:nvPr/>
            </p:nvSpPr>
            <p:spPr bwMode="auto">
              <a:xfrm>
                <a:off x="2002"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45" name="Rectangle 61">
                <a:extLst>
                  <a:ext uri="{FF2B5EF4-FFF2-40B4-BE49-F238E27FC236}">
                    <a16:creationId xmlns:a16="http://schemas.microsoft.com/office/drawing/2014/main" id="{EDDFDBD6-6F79-5937-01DD-C3F8DEE1E377}"/>
                  </a:ext>
                </a:extLst>
              </p:cNvPr>
              <p:cNvSpPr>
                <a:spLocks noChangeAspect="1" noChangeArrowheads="1"/>
              </p:cNvSpPr>
              <p:nvPr/>
            </p:nvSpPr>
            <p:spPr bwMode="auto">
              <a:xfrm>
                <a:off x="2236"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234" name="Rectangle 62">
              <a:extLst>
                <a:ext uri="{FF2B5EF4-FFF2-40B4-BE49-F238E27FC236}">
                  <a16:creationId xmlns:a16="http://schemas.microsoft.com/office/drawing/2014/main" id="{152F027F-8DB9-E0CA-E2C4-57C858593D7F}"/>
                </a:ext>
              </a:extLst>
            </p:cNvPr>
            <p:cNvSpPr>
              <a:spLocks noChangeAspect="1" noChangeArrowheads="1"/>
            </p:cNvSpPr>
            <p:nvPr/>
          </p:nvSpPr>
          <p:spPr bwMode="auto">
            <a:xfrm>
              <a:off x="1436" y="1319"/>
              <a:ext cx="82"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35" name="Rectangle 63">
              <a:extLst>
                <a:ext uri="{FF2B5EF4-FFF2-40B4-BE49-F238E27FC236}">
                  <a16:creationId xmlns:a16="http://schemas.microsoft.com/office/drawing/2014/main" id="{FB88B741-0AB4-D9CF-7CA8-3416BB3BF4BB}"/>
                </a:ext>
              </a:extLst>
            </p:cNvPr>
            <p:cNvSpPr>
              <a:spLocks noChangeAspect="1" noChangeArrowheads="1"/>
            </p:cNvSpPr>
            <p:nvPr/>
          </p:nvSpPr>
          <p:spPr bwMode="auto">
            <a:xfrm>
              <a:off x="1701" y="1319"/>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36" name="Rectangle 64">
              <a:extLst>
                <a:ext uri="{FF2B5EF4-FFF2-40B4-BE49-F238E27FC236}">
                  <a16:creationId xmlns:a16="http://schemas.microsoft.com/office/drawing/2014/main" id="{E02144DC-5E80-3068-A2E0-6905ADBCAE07}"/>
                </a:ext>
              </a:extLst>
            </p:cNvPr>
            <p:cNvSpPr>
              <a:spLocks noChangeAspect="1" noChangeArrowheads="1"/>
            </p:cNvSpPr>
            <p:nvPr/>
          </p:nvSpPr>
          <p:spPr bwMode="auto">
            <a:xfrm>
              <a:off x="1873" y="1138"/>
              <a:ext cx="46" cy="194"/>
            </a:xfrm>
            <a:prstGeom prst="rect">
              <a:avLst/>
            </a:prstGeom>
            <a:solidFill>
              <a:srgbClr val="0033CC"/>
            </a:solidFill>
            <a:ln w="9525">
              <a:solidFill>
                <a:sysClr val="windowText" lastClr="000000"/>
              </a:solidFill>
              <a:miter lim="800000"/>
              <a:headEnd/>
              <a:tailEnd/>
            </a:ln>
            <a:effectLst/>
          </p:spPr>
          <p:txBody>
            <a:bodyPr wrap="none" anchor="ctr"/>
            <a:lstStyle/>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O</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P</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E</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N</a:t>
              </a:r>
            </a:p>
          </p:txBody>
        </p:sp>
        <p:sp>
          <p:nvSpPr>
            <p:cNvPr id="237" name="Line 65">
              <a:extLst>
                <a:ext uri="{FF2B5EF4-FFF2-40B4-BE49-F238E27FC236}">
                  <a16:creationId xmlns:a16="http://schemas.microsoft.com/office/drawing/2014/main" id="{4E21B4A6-0DA4-849D-B183-A902D22454FA}"/>
                </a:ext>
              </a:extLst>
            </p:cNvPr>
            <p:cNvSpPr>
              <a:spLocks noChangeAspect="1" noChangeShapeType="1"/>
            </p:cNvSpPr>
            <p:nvPr/>
          </p:nvSpPr>
          <p:spPr bwMode="auto">
            <a:xfrm flipV="1">
              <a:off x="1854" y="1133"/>
              <a:ext cx="72" cy="0"/>
            </a:xfrm>
            <a:prstGeom prst="line">
              <a:avLst/>
            </a:prstGeom>
            <a:noFill/>
            <a:ln w="2857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38" name="Oval 66">
              <a:extLst>
                <a:ext uri="{FF2B5EF4-FFF2-40B4-BE49-F238E27FC236}">
                  <a16:creationId xmlns:a16="http://schemas.microsoft.com/office/drawing/2014/main" id="{9DD48EA8-0DF5-A476-566D-19590B0698F3}"/>
                </a:ext>
              </a:extLst>
            </p:cNvPr>
            <p:cNvSpPr>
              <a:spLocks noChangeAspect="1" noChangeArrowheads="1"/>
            </p:cNvSpPr>
            <p:nvPr/>
          </p:nvSpPr>
          <p:spPr bwMode="auto">
            <a:xfrm>
              <a:off x="1922" y="1124"/>
              <a:ext cx="17" cy="17"/>
            </a:xfrm>
            <a:prstGeom prst="ellipse">
              <a:avLst/>
            </a:prstGeom>
            <a:solidFill>
              <a:srgbClr val="FFFF00"/>
            </a:solidFill>
            <a:ln w="9525">
              <a:solidFill>
                <a:srgbClr val="FFC653"/>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39" name="Line 67">
              <a:extLst>
                <a:ext uri="{FF2B5EF4-FFF2-40B4-BE49-F238E27FC236}">
                  <a16:creationId xmlns:a16="http://schemas.microsoft.com/office/drawing/2014/main" id="{BAF287D6-09CD-A010-87BD-167BBBA68A28}"/>
                </a:ext>
              </a:extLst>
            </p:cNvPr>
            <p:cNvSpPr>
              <a:spLocks noChangeAspect="1" noChangeShapeType="1"/>
            </p:cNvSpPr>
            <p:nvPr/>
          </p:nvSpPr>
          <p:spPr bwMode="auto">
            <a:xfrm flipH="1" flipV="1">
              <a:off x="1917" y="1087"/>
              <a:ext cx="9" cy="35"/>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40" name="Line 68">
              <a:extLst>
                <a:ext uri="{FF2B5EF4-FFF2-40B4-BE49-F238E27FC236}">
                  <a16:creationId xmlns:a16="http://schemas.microsoft.com/office/drawing/2014/main" id="{E9784232-DB52-2D49-16B4-D7FE7D00489A}"/>
                </a:ext>
              </a:extLst>
            </p:cNvPr>
            <p:cNvSpPr>
              <a:spLocks noChangeAspect="1" noChangeShapeType="1"/>
            </p:cNvSpPr>
            <p:nvPr/>
          </p:nvSpPr>
          <p:spPr bwMode="auto">
            <a:xfrm flipV="1">
              <a:off x="1938" y="1094"/>
              <a:ext cx="22" cy="25"/>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41" name="Line 69">
              <a:extLst>
                <a:ext uri="{FF2B5EF4-FFF2-40B4-BE49-F238E27FC236}">
                  <a16:creationId xmlns:a16="http://schemas.microsoft.com/office/drawing/2014/main" id="{16D48E4A-BE23-A3FE-0C80-8F7B3E18673D}"/>
                </a:ext>
              </a:extLst>
            </p:cNvPr>
            <p:cNvSpPr>
              <a:spLocks noChangeAspect="1" noChangeShapeType="1"/>
            </p:cNvSpPr>
            <p:nvPr/>
          </p:nvSpPr>
          <p:spPr bwMode="auto">
            <a:xfrm>
              <a:off x="1948" y="1134"/>
              <a:ext cx="27" cy="0"/>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42" name="Line 70">
              <a:extLst>
                <a:ext uri="{FF2B5EF4-FFF2-40B4-BE49-F238E27FC236}">
                  <a16:creationId xmlns:a16="http://schemas.microsoft.com/office/drawing/2014/main" id="{20580292-5D19-82C5-269D-14E03760323D}"/>
                </a:ext>
              </a:extLst>
            </p:cNvPr>
            <p:cNvSpPr>
              <a:spLocks noChangeAspect="1" noChangeShapeType="1"/>
            </p:cNvSpPr>
            <p:nvPr/>
          </p:nvSpPr>
          <p:spPr bwMode="auto">
            <a:xfrm>
              <a:off x="1936" y="1148"/>
              <a:ext cx="5" cy="30"/>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5" name="Title 4"/>
          <p:cNvSpPr>
            <a:spLocks noGrp="1"/>
          </p:cNvSpPr>
          <p:nvPr>
            <p:ph type="title"/>
          </p:nvPr>
        </p:nvSpPr>
        <p:spPr/>
        <p:txBody>
          <a:bodyPr>
            <a:normAutofit/>
          </a:bodyPr>
          <a:lstStyle/>
          <a:p>
            <a:r>
              <a:rPr lang="en-US" dirty="0">
                <a:latin typeface="+mn-lt"/>
              </a:rPr>
              <a:t>Conventional Seismic Design</a:t>
            </a:r>
          </a:p>
        </p:txBody>
      </p:sp>
      <p:sp>
        <p:nvSpPr>
          <p:cNvPr id="268" name="Arrow: Right 267">
            <a:extLst>
              <a:ext uri="{FF2B5EF4-FFF2-40B4-BE49-F238E27FC236}">
                <a16:creationId xmlns:a16="http://schemas.microsoft.com/office/drawing/2014/main" id="{1714F6BD-F2B3-DE60-5ECD-AD2DADA59324}"/>
              </a:ext>
            </a:extLst>
          </p:cNvPr>
          <p:cNvSpPr/>
          <p:nvPr/>
        </p:nvSpPr>
        <p:spPr>
          <a:xfrm>
            <a:off x="1063543" y="1978022"/>
            <a:ext cx="787528" cy="1172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Arrow: Right 268">
            <a:extLst>
              <a:ext uri="{FF2B5EF4-FFF2-40B4-BE49-F238E27FC236}">
                <a16:creationId xmlns:a16="http://schemas.microsoft.com/office/drawing/2014/main" id="{9C3ED3EF-71F2-BB22-CCF1-6E33971AC83A}"/>
              </a:ext>
            </a:extLst>
          </p:cNvPr>
          <p:cNvSpPr/>
          <p:nvPr/>
        </p:nvSpPr>
        <p:spPr>
          <a:xfrm>
            <a:off x="1276349" y="2381850"/>
            <a:ext cx="574721" cy="1172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Arrow: Right 269">
            <a:extLst>
              <a:ext uri="{FF2B5EF4-FFF2-40B4-BE49-F238E27FC236}">
                <a16:creationId xmlns:a16="http://schemas.microsoft.com/office/drawing/2014/main" id="{C127A32E-4535-64C4-5C3E-ED5701D0D81F}"/>
              </a:ext>
            </a:extLst>
          </p:cNvPr>
          <p:cNvSpPr/>
          <p:nvPr/>
        </p:nvSpPr>
        <p:spPr>
          <a:xfrm>
            <a:off x="1492051" y="2829357"/>
            <a:ext cx="359020" cy="1172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Arrow: Right 270">
            <a:extLst>
              <a:ext uri="{FF2B5EF4-FFF2-40B4-BE49-F238E27FC236}">
                <a16:creationId xmlns:a16="http://schemas.microsoft.com/office/drawing/2014/main" id="{620A65FE-E824-712C-6BEF-61F95294D09F}"/>
              </a:ext>
            </a:extLst>
          </p:cNvPr>
          <p:cNvSpPr/>
          <p:nvPr/>
        </p:nvSpPr>
        <p:spPr>
          <a:xfrm>
            <a:off x="1666463" y="3259069"/>
            <a:ext cx="184607" cy="1172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Content Placeholder 6">
            <a:extLst>
              <a:ext uri="{FF2B5EF4-FFF2-40B4-BE49-F238E27FC236}">
                <a16:creationId xmlns:a16="http://schemas.microsoft.com/office/drawing/2014/main" id="{E574ADA1-0549-B8D2-FE0F-0794961DE5C9}"/>
              </a:ext>
            </a:extLst>
          </p:cNvPr>
          <p:cNvSpPr>
            <a:spLocks noGrp="1"/>
          </p:cNvSpPr>
          <p:nvPr>
            <p:ph idx="1"/>
          </p:nvPr>
        </p:nvSpPr>
        <p:spPr>
          <a:xfrm>
            <a:off x="182880" y="936171"/>
            <a:ext cx="8778240" cy="721785"/>
          </a:xfrm>
        </p:spPr>
        <p:txBody>
          <a:bodyPr anchor="t">
            <a:normAutofit/>
          </a:bodyPr>
          <a:lstStyle/>
          <a:p>
            <a:pPr marL="0" indent="0">
              <a:buNone/>
            </a:pPr>
            <a:r>
              <a:rPr lang="en-US" dirty="0"/>
              <a:t>Traditional (Building code) Approach for New Buildings</a:t>
            </a:r>
          </a:p>
          <a:p>
            <a:pPr marL="0" indent="0">
              <a:buNone/>
            </a:pPr>
            <a:endParaRPr lang="en-US" dirty="0"/>
          </a:p>
        </p:txBody>
      </p:sp>
      <p:sp>
        <p:nvSpPr>
          <p:cNvPr id="274" name="TextBox 273">
            <a:extLst>
              <a:ext uri="{FF2B5EF4-FFF2-40B4-BE49-F238E27FC236}">
                <a16:creationId xmlns:a16="http://schemas.microsoft.com/office/drawing/2014/main" id="{F0C81DC4-F763-57B7-339D-CACC9474D23F}"/>
              </a:ext>
            </a:extLst>
          </p:cNvPr>
          <p:cNvSpPr txBox="1"/>
          <p:nvPr/>
        </p:nvSpPr>
        <p:spPr>
          <a:xfrm>
            <a:off x="3836321" y="1827907"/>
            <a:ext cx="4894022" cy="2677656"/>
          </a:xfrm>
          <a:prstGeom prst="rect">
            <a:avLst/>
          </a:prstGeom>
          <a:noFill/>
        </p:spPr>
        <p:txBody>
          <a:bodyPr wrap="square">
            <a:spAutoFit/>
          </a:bodyPr>
          <a:lstStyle/>
          <a:p>
            <a:pPr marL="285750" indent="-285750">
              <a:buFont typeface="Arial" panose="020B0604020202020204" pitchFamily="34" charset="0"/>
              <a:buChar char="•"/>
            </a:pPr>
            <a:r>
              <a:rPr lang="en-US" sz="2400" dirty="0">
                <a:latin typeface="Gill Sans MT Pro Medium" panose="020B0602020104020203" pitchFamily="34" charset="0"/>
              </a:rPr>
              <a:t>Linear analysis model</a:t>
            </a:r>
          </a:p>
          <a:p>
            <a:pPr marL="285750" indent="-285750">
              <a:buFont typeface="Arial" panose="020B0604020202020204" pitchFamily="34" charset="0"/>
              <a:buChar char="•"/>
            </a:pPr>
            <a:r>
              <a:rPr lang="en-US" sz="2400" dirty="0">
                <a:latin typeface="Gill Sans MT Pro Medium" panose="020B0602020104020203" pitchFamily="34" charset="0"/>
              </a:rPr>
              <a:t>Simplified design base shear</a:t>
            </a:r>
          </a:p>
          <a:p>
            <a:pPr marL="285750" indent="-285750">
              <a:buFont typeface="Arial" panose="020B0604020202020204" pitchFamily="34" charset="0"/>
              <a:buChar char="•"/>
            </a:pPr>
            <a:r>
              <a:rPr lang="en-US" sz="2400" dirty="0">
                <a:latin typeface="Gill Sans MT Pro Medium" panose="020B0602020104020203" pitchFamily="34" charset="0"/>
              </a:rPr>
              <a:t>Prescriptive details</a:t>
            </a:r>
          </a:p>
          <a:p>
            <a:pPr marL="285750" indent="-285750">
              <a:buFont typeface="Arial" panose="020B0604020202020204" pitchFamily="34" charset="0"/>
              <a:buChar char="•"/>
            </a:pPr>
            <a:r>
              <a:rPr lang="en-US" sz="2400" dirty="0">
                <a:latin typeface="Gill Sans MT Pro Medium" panose="020B0602020104020203" pitchFamily="34" charset="0"/>
              </a:rPr>
              <a:t>Uncertain outcomes</a:t>
            </a:r>
          </a:p>
          <a:p>
            <a:pPr marL="285750" indent="-285750">
              <a:buFont typeface="Arial" panose="020B0604020202020204" pitchFamily="34" charset="0"/>
              <a:buChar char="•"/>
            </a:pPr>
            <a:r>
              <a:rPr lang="en-US" sz="2400" dirty="0">
                <a:latin typeface="Gill Sans MT Pro Medium" panose="020B0602020104020203" pitchFamily="34" charset="0"/>
              </a:rPr>
              <a:t>Owners informed of code conformance, but not building performance.</a:t>
            </a:r>
          </a:p>
        </p:txBody>
      </p:sp>
      <mc:AlternateContent xmlns:mc="http://schemas.openxmlformats.org/markup-compatibility/2006" xmlns:a14="http://schemas.microsoft.com/office/drawing/2010/main">
        <mc:Choice Requires="a14">
          <p:sp>
            <p:nvSpPr>
              <p:cNvPr id="275" name="TextBox 274">
                <a:extLst>
                  <a:ext uri="{FF2B5EF4-FFF2-40B4-BE49-F238E27FC236}">
                    <a16:creationId xmlns:a16="http://schemas.microsoft.com/office/drawing/2014/main" id="{589CBBBD-F7DD-DF22-92B0-9D8A5973FC47}"/>
                  </a:ext>
                </a:extLst>
              </p:cNvPr>
              <p:cNvSpPr txBox="1"/>
              <p:nvPr/>
            </p:nvSpPr>
            <p:spPr>
              <a:xfrm>
                <a:off x="1728107" y="4844143"/>
                <a:ext cx="4894022" cy="1719941"/>
              </a:xfrm>
              <a:prstGeom prst="rect">
                <a:avLst/>
              </a:prstGeom>
              <a:noFill/>
            </p:spPr>
            <p:txBody>
              <a:bodyPr wrap="square" rtlCol="0">
                <a:normAutofit lnSpcReduction="10000"/>
              </a:bodyPr>
              <a:lstStyle/>
              <a:p>
                <a:pPr algn="ct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ea typeface="CMU Sans Serif" panose="02000603000000000000" pitchFamily="2" charset="0"/>
                          <a:cs typeface="CMU Sans Serif" panose="02000603000000000000" pitchFamily="2" charset="0"/>
                        </a:rPr>
                        <m:t>𝑉</m:t>
                      </m:r>
                      <m:r>
                        <a:rPr lang="en-US" sz="2800" b="0" i="1" smtClean="0">
                          <a:latin typeface="Cambria Math" panose="02040503050406030204" pitchFamily="18" charset="0"/>
                          <a:ea typeface="CMU Sans Serif" panose="02000603000000000000" pitchFamily="2" charset="0"/>
                          <a:cs typeface="CMU Sans Serif" panose="02000603000000000000" pitchFamily="2" charset="0"/>
                        </a:rPr>
                        <m:t>=</m:t>
                      </m:r>
                      <m:f>
                        <m:fPr>
                          <m:ctrlPr>
                            <a:rPr lang="en-US" sz="2800" b="0" i="1" smtClean="0">
                              <a:latin typeface="Cambria Math" panose="02040503050406030204" pitchFamily="18" charset="0"/>
                              <a:ea typeface="CMU Sans Serif" panose="02000603000000000000" pitchFamily="2" charset="0"/>
                              <a:cs typeface="CMU Sans Serif" panose="02000603000000000000" pitchFamily="2" charset="0"/>
                            </a:rPr>
                          </m:ctrlPr>
                        </m:fPr>
                        <m:num>
                          <m:sSub>
                            <m:sSubPr>
                              <m:ctrlPr>
                                <a:rPr lang="en-US" sz="2800" b="0" i="1" smtClean="0">
                                  <a:latin typeface="Cambria Math" panose="02040503050406030204" pitchFamily="18" charset="0"/>
                                  <a:ea typeface="CMU Sans Serif" panose="02000603000000000000" pitchFamily="2" charset="0"/>
                                  <a:cs typeface="CMU Sans Serif" panose="02000603000000000000" pitchFamily="2" charset="0"/>
                                </a:rPr>
                              </m:ctrlPr>
                            </m:sSubPr>
                            <m:e>
                              <m:r>
                                <a:rPr lang="en-US" sz="2800" b="0" i="1" smtClean="0">
                                  <a:latin typeface="Cambria Math" panose="02040503050406030204" pitchFamily="18" charset="0"/>
                                  <a:ea typeface="CMU Sans Serif" panose="02000603000000000000" pitchFamily="2" charset="0"/>
                                  <a:cs typeface="CMU Sans Serif" panose="02000603000000000000" pitchFamily="2" charset="0"/>
                                </a:rPr>
                                <m:t>𝑆</m:t>
                              </m:r>
                            </m:e>
                            <m:sub>
                              <m:r>
                                <a:rPr lang="en-US" sz="2800" b="0" i="1" smtClean="0">
                                  <a:latin typeface="Cambria Math" panose="02040503050406030204" pitchFamily="18" charset="0"/>
                                  <a:ea typeface="CMU Sans Serif" panose="02000603000000000000" pitchFamily="2" charset="0"/>
                                  <a:cs typeface="CMU Sans Serif" panose="02000603000000000000" pitchFamily="2" charset="0"/>
                                </a:rPr>
                                <m:t>𝐷𝑆</m:t>
                              </m:r>
                            </m:sub>
                          </m:sSub>
                        </m:num>
                        <m:den>
                          <m:r>
                            <a:rPr lang="en-US" sz="2800" b="0" i="1" smtClean="0">
                              <a:latin typeface="Cambria Math" panose="02040503050406030204" pitchFamily="18" charset="0"/>
                              <a:ea typeface="CMU Sans Serif" panose="02000603000000000000" pitchFamily="2" charset="0"/>
                              <a:cs typeface="CMU Sans Serif" panose="02000603000000000000" pitchFamily="2" charset="0"/>
                            </a:rPr>
                            <m:t>𝑅</m:t>
                          </m:r>
                        </m:den>
                      </m:f>
                      <m:r>
                        <a:rPr lang="en-US" sz="2800" b="0" i="1" smtClean="0">
                          <a:latin typeface="Cambria Math" panose="02040503050406030204" pitchFamily="18" charset="0"/>
                          <a:ea typeface="CMU Sans Serif" panose="02000603000000000000" pitchFamily="2" charset="0"/>
                          <a:cs typeface="CMU Sans Serif" panose="02000603000000000000" pitchFamily="2" charset="0"/>
                        </a:rPr>
                        <m:t>𝑊</m:t>
                      </m:r>
                      <m:r>
                        <a:rPr lang="en-US" sz="2800" b="0" i="1" smtClean="0">
                          <a:latin typeface="Cambria Math" panose="02040503050406030204" pitchFamily="18" charset="0"/>
                          <a:ea typeface="CMU Sans Serif" panose="02000603000000000000" pitchFamily="2" charset="0"/>
                          <a:cs typeface="CMU Sans Serif" panose="02000603000000000000" pitchFamily="2" charset="0"/>
                        </a:rPr>
                        <m:t>=</m:t>
                      </m:r>
                      <m:f>
                        <m:fPr>
                          <m:ctrlPr>
                            <a:rPr lang="en-US" sz="2800" b="0" i="1" smtClean="0">
                              <a:latin typeface="Cambria Math" panose="02040503050406030204" pitchFamily="18" charset="0"/>
                              <a:ea typeface="CMU Sans Serif" panose="02000603000000000000" pitchFamily="2" charset="0"/>
                              <a:cs typeface="CMU Sans Serif" panose="02000603000000000000" pitchFamily="2" charset="0"/>
                            </a:rPr>
                          </m:ctrlPr>
                        </m:fPr>
                        <m:num>
                          <m:sSub>
                            <m:sSubPr>
                              <m:ctrlPr>
                                <a:rPr lang="en-US" sz="2800" b="0" i="1" smtClean="0">
                                  <a:latin typeface="Cambria Math" panose="02040503050406030204" pitchFamily="18" charset="0"/>
                                  <a:ea typeface="CMU Sans Serif" panose="02000603000000000000" pitchFamily="2" charset="0"/>
                                  <a:cs typeface="CMU Sans Serif" panose="02000603000000000000" pitchFamily="2" charset="0"/>
                                </a:rPr>
                              </m:ctrlPr>
                            </m:sSubPr>
                            <m:e>
                              <m:r>
                                <a:rPr lang="en-US" sz="2800" b="0" i="1" smtClean="0">
                                  <a:latin typeface="Cambria Math" panose="02040503050406030204" pitchFamily="18" charset="0"/>
                                  <a:ea typeface="CMU Sans Serif" panose="02000603000000000000" pitchFamily="2" charset="0"/>
                                  <a:cs typeface="CMU Sans Serif" panose="02000603000000000000" pitchFamily="2" charset="0"/>
                                </a:rPr>
                                <m:t>𝑉</m:t>
                              </m:r>
                            </m:e>
                            <m:sub>
                              <m:r>
                                <a:rPr lang="en-US" sz="2800" b="0" i="1" smtClean="0">
                                  <a:latin typeface="Cambria Math" panose="02040503050406030204" pitchFamily="18" charset="0"/>
                                  <a:ea typeface="CMU Sans Serif" panose="02000603000000000000" pitchFamily="2" charset="0"/>
                                  <a:cs typeface="CMU Sans Serif" panose="02000603000000000000" pitchFamily="2" charset="0"/>
                                </a:rPr>
                                <m:t>𝑒𝑙𝑎𝑠𝑡𝑖𝑐</m:t>
                              </m:r>
                            </m:sub>
                          </m:sSub>
                        </m:num>
                        <m:den>
                          <m:r>
                            <a:rPr lang="en-US" sz="2800" b="0" i="1" smtClean="0">
                              <a:latin typeface="Cambria Math" panose="02040503050406030204" pitchFamily="18" charset="0"/>
                              <a:ea typeface="CMU Sans Serif" panose="02000603000000000000" pitchFamily="2" charset="0"/>
                              <a:cs typeface="CMU Sans Serif" panose="02000603000000000000" pitchFamily="2" charset="0"/>
                            </a:rPr>
                            <m:t>𝑅</m:t>
                          </m:r>
                        </m:den>
                      </m:f>
                    </m:oMath>
                  </m:oMathPara>
                </a14:m>
                <a:endParaRPr lang="en-US" sz="2800" dirty="0">
                  <a:latin typeface="Gill Sans MT Pro Medium" panose="020B0602020104020203" pitchFamily="34" charset="0"/>
                  <a:ea typeface="CMU Sans Serif" panose="02000603000000000000" pitchFamily="2" charset="0"/>
                  <a:cs typeface="CMU Sans Serif" panose="02000603000000000000" pitchFamily="2" charset="0"/>
                </a:endParaRPr>
              </a:p>
              <a:p>
                <a:pPr algn="ctr"/>
                <a:endParaRPr lang="en-US" sz="2800" dirty="0">
                  <a:latin typeface="Gill Sans MT Pro Medium" panose="020B0602020104020203" pitchFamily="34" charset="0"/>
                  <a:ea typeface="CMU Sans Serif" panose="02000603000000000000" pitchFamily="2" charset="0"/>
                  <a:cs typeface="CMU Sans Serif" panose="02000603000000000000" pitchFamily="2" charset="0"/>
                </a:endParaRPr>
              </a:p>
              <a:p>
                <a:pPr algn="ctr"/>
                <a:r>
                  <a:rPr lang="en-US" sz="2800" i="1" dirty="0">
                    <a:latin typeface="Gill Sans MT Pro Medium" panose="020B0602020104020203" pitchFamily="34" charset="0"/>
                    <a:ea typeface="CMU Sans Serif" panose="02000603000000000000" pitchFamily="2" charset="0"/>
                    <a:cs typeface="CMU Sans Serif" panose="02000603000000000000" pitchFamily="2" charset="0"/>
                  </a:rPr>
                  <a:t>R</a:t>
                </a:r>
                <a:r>
                  <a:rPr lang="en-US" sz="2800" dirty="0">
                    <a:latin typeface="Gill Sans MT Pro Medium" panose="020B0602020104020203" pitchFamily="34" charset="0"/>
                    <a:ea typeface="CMU Sans Serif" panose="02000603000000000000" pitchFamily="2" charset="0"/>
                    <a:cs typeface="CMU Sans Serif" panose="02000603000000000000" pitchFamily="2" charset="0"/>
                  </a:rPr>
                  <a:t> = 2 to 8</a:t>
                </a:r>
              </a:p>
            </p:txBody>
          </p:sp>
        </mc:Choice>
        <mc:Fallback xmlns="">
          <p:sp>
            <p:nvSpPr>
              <p:cNvPr id="275" name="TextBox 274">
                <a:extLst>
                  <a:ext uri="{FF2B5EF4-FFF2-40B4-BE49-F238E27FC236}">
                    <a16:creationId xmlns:a16="http://schemas.microsoft.com/office/drawing/2014/main" id="{589CBBBD-F7DD-DF22-92B0-9D8A5973FC47}"/>
                  </a:ext>
                </a:extLst>
              </p:cNvPr>
              <p:cNvSpPr txBox="1">
                <a:spLocks noRot="1" noChangeAspect="1" noMove="1" noResize="1" noEditPoints="1" noAdjustHandles="1" noChangeArrowheads="1" noChangeShapeType="1" noTextEdit="1"/>
              </p:cNvSpPr>
              <p:nvPr/>
            </p:nvSpPr>
            <p:spPr>
              <a:xfrm>
                <a:off x="1728107" y="4844143"/>
                <a:ext cx="4894022" cy="1719941"/>
              </a:xfrm>
              <a:prstGeom prst="rect">
                <a:avLst/>
              </a:prstGeom>
              <a:blipFill>
                <a:blip r:embed="rId3"/>
                <a:stretch>
                  <a:fillRect b="-6738"/>
                </a:stretch>
              </a:blipFill>
            </p:spPr>
            <p:txBody>
              <a:bodyPr/>
              <a:lstStyle/>
              <a:p>
                <a:r>
                  <a:rPr lang="en-US">
                    <a:noFill/>
                  </a:rPr>
                  <a:t> </a:t>
                </a:r>
              </a:p>
            </p:txBody>
          </p:sp>
        </mc:Fallback>
      </mc:AlternateContent>
    </p:spTree>
    <p:extLst>
      <p:ext uri="{BB962C8B-B14F-4D97-AF65-F5344CB8AC3E}">
        <p14:creationId xmlns:p14="http://schemas.microsoft.com/office/powerpoint/2010/main" val="2561108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latin typeface="+mn-lt"/>
              </a:rPr>
              <a:t>Conventional Seismic Design</a:t>
            </a:r>
          </a:p>
        </p:txBody>
      </p:sp>
      <p:sp>
        <p:nvSpPr>
          <p:cNvPr id="56" name="TextBox 55">
            <a:extLst>
              <a:ext uri="{FF2B5EF4-FFF2-40B4-BE49-F238E27FC236}">
                <a16:creationId xmlns:a16="http://schemas.microsoft.com/office/drawing/2014/main" id="{54B37084-A121-97AD-4581-5EF50B6DACCE}"/>
              </a:ext>
            </a:extLst>
          </p:cNvPr>
          <p:cNvSpPr txBox="1"/>
          <p:nvPr/>
        </p:nvSpPr>
        <p:spPr>
          <a:xfrm>
            <a:off x="729343" y="1295400"/>
            <a:ext cx="7456714" cy="4626429"/>
          </a:xfrm>
          <a:prstGeom prst="rect">
            <a:avLst/>
          </a:prstGeom>
          <a:noFill/>
        </p:spPr>
        <p:txBody>
          <a:bodyPr wrap="square" rtlCol="0">
            <a:normAutofit/>
          </a:bodyPr>
          <a:lstStyle/>
          <a:p>
            <a:pPr algn="ctr"/>
            <a:endParaRPr lang="en-US" sz="2800" dirty="0">
              <a:latin typeface="Gill Sans MT Pro Medium" panose="020B0602020104020203" pitchFamily="34" charset="0"/>
              <a:ea typeface="CMU Sans Serif" panose="02000603000000000000" pitchFamily="2" charset="0"/>
              <a:cs typeface="CMU Sans Serif" panose="02000603000000000000" pitchFamily="2" charset="0"/>
            </a:endParaRPr>
          </a:p>
        </p:txBody>
      </p:sp>
      <p:sp>
        <p:nvSpPr>
          <p:cNvPr id="57" name="Content Placeholder 6">
            <a:extLst>
              <a:ext uri="{FF2B5EF4-FFF2-40B4-BE49-F238E27FC236}">
                <a16:creationId xmlns:a16="http://schemas.microsoft.com/office/drawing/2014/main" id="{74571C7A-3AF7-D035-B4D0-C4B8356DC80F}"/>
              </a:ext>
            </a:extLst>
          </p:cNvPr>
          <p:cNvSpPr>
            <a:spLocks noGrp="1"/>
          </p:cNvSpPr>
          <p:nvPr>
            <p:ph idx="1"/>
          </p:nvPr>
        </p:nvSpPr>
        <p:spPr>
          <a:xfrm>
            <a:off x="182880" y="936171"/>
            <a:ext cx="8778240" cy="5455556"/>
          </a:xfrm>
        </p:spPr>
        <p:txBody>
          <a:bodyPr anchor="t">
            <a:normAutofit/>
          </a:bodyPr>
          <a:lstStyle/>
          <a:p>
            <a:pPr marL="0" indent="0">
              <a:buNone/>
            </a:pPr>
            <a:r>
              <a:rPr lang="en-US" dirty="0"/>
              <a:t>In design by elastic analysis, nonlinear behavior is represented by an “R factor” that accounts for:</a:t>
            </a:r>
          </a:p>
          <a:p>
            <a:pPr marL="0" indent="0">
              <a:buNone/>
            </a:pPr>
            <a:endParaRPr lang="en-US" dirty="0"/>
          </a:p>
          <a:p>
            <a:r>
              <a:rPr lang="en-US" dirty="0"/>
              <a:t>Ductility: ability of a member to deform beyond its elastic limit and maintain load carrying capability</a:t>
            </a:r>
          </a:p>
          <a:p>
            <a:r>
              <a:rPr lang="en-US" dirty="0"/>
              <a:t>Energy dissipation</a:t>
            </a:r>
          </a:p>
          <a:p>
            <a:r>
              <a:rPr lang="en-US" dirty="0"/>
              <a:t>Material overstrength</a:t>
            </a:r>
          </a:p>
          <a:p>
            <a:r>
              <a:rPr lang="en-US" dirty="0"/>
              <a:t>System overstrength, sequential distributed yielding</a:t>
            </a:r>
          </a:p>
          <a:p>
            <a:r>
              <a:rPr lang="en-US" dirty="0"/>
              <a:t>Damping from non-structural components</a:t>
            </a:r>
          </a:p>
          <a:p>
            <a:r>
              <a:rPr lang="en-US" dirty="0"/>
              <a:t>Nonlinear dynamics (stiffness reduction, incoherence in response, etc.)</a:t>
            </a:r>
          </a:p>
        </p:txBody>
      </p:sp>
    </p:spTree>
    <p:extLst>
      <p:ext uri="{BB962C8B-B14F-4D97-AF65-F5344CB8AC3E}">
        <p14:creationId xmlns:p14="http://schemas.microsoft.com/office/powerpoint/2010/main" val="2280760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latin typeface="+mn-lt"/>
              </a:rPr>
              <a:t>Pushover concept</a:t>
            </a:r>
          </a:p>
        </p:txBody>
      </p:sp>
      <p:sp>
        <p:nvSpPr>
          <p:cNvPr id="2" name="Text Box 2">
            <a:extLst>
              <a:ext uri="{FF2B5EF4-FFF2-40B4-BE49-F238E27FC236}">
                <a16:creationId xmlns:a16="http://schemas.microsoft.com/office/drawing/2014/main" id="{CF2B30BB-EECC-DFD3-1A0D-A0E336C46AC8}"/>
              </a:ext>
            </a:extLst>
          </p:cNvPr>
          <p:cNvSpPr txBox="1">
            <a:spLocks noChangeArrowheads="1"/>
          </p:cNvSpPr>
          <p:nvPr/>
        </p:nvSpPr>
        <p:spPr bwMode="auto">
          <a:xfrm rot="6889">
            <a:off x="1205786" y="3167390"/>
            <a:ext cx="685800" cy="523220"/>
          </a:xfrm>
          <a:prstGeom prst="rect">
            <a:avLst/>
          </a:prstGeom>
          <a:noFill/>
          <a:ln w="9525">
            <a:noFill/>
            <a:miter lim="800000"/>
            <a:headEnd/>
            <a:tailEnd/>
          </a:ln>
          <a:effectLst/>
        </p:spPr>
        <p:txBody>
          <a:bodyPr lIns="91113" tIns="45557" rIns="91113" bIns="45557">
            <a:spAutoFit/>
          </a:bodyPr>
          <a:lstStyle/>
          <a:p>
            <a:pPr defTabSz="911218" eaLnBrk="0" fontAlgn="base" hangingPunct="0">
              <a:spcBef>
                <a:spcPct val="50000"/>
              </a:spcBef>
              <a:spcAft>
                <a:spcPct val="0"/>
              </a:spcAft>
            </a:pPr>
            <a:r>
              <a:rPr lang="en-US" sz="1400" dirty="0">
                <a:solidFill>
                  <a:prstClr val="black"/>
                </a:solidFill>
                <a:latin typeface="Helvetica" pitchFamily="34" charset="0"/>
                <a:cs typeface="Arial" pitchFamily="34" charset="0"/>
                <a:sym typeface="Helvetica Neue Light"/>
              </a:rPr>
              <a:t>Base Shear</a:t>
            </a:r>
          </a:p>
        </p:txBody>
      </p:sp>
      <p:sp>
        <p:nvSpPr>
          <p:cNvPr id="3" name="Text Box 3">
            <a:extLst>
              <a:ext uri="{FF2B5EF4-FFF2-40B4-BE49-F238E27FC236}">
                <a16:creationId xmlns:a16="http://schemas.microsoft.com/office/drawing/2014/main" id="{37FF0119-20F3-942D-2E27-F8CECB0FA3D4}"/>
              </a:ext>
            </a:extLst>
          </p:cNvPr>
          <p:cNvSpPr txBox="1">
            <a:spLocks noChangeArrowheads="1"/>
          </p:cNvSpPr>
          <p:nvPr/>
        </p:nvSpPr>
        <p:spPr bwMode="auto">
          <a:xfrm>
            <a:off x="6641386" y="4575245"/>
            <a:ext cx="1295400" cy="308737"/>
          </a:xfrm>
          <a:prstGeom prst="rect">
            <a:avLst/>
          </a:prstGeom>
          <a:noFill/>
          <a:ln w="9525">
            <a:noFill/>
            <a:miter lim="800000"/>
            <a:headEnd/>
            <a:tailEnd/>
          </a:ln>
          <a:effectLst/>
        </p:spPr>
        <p:txBody>
          <a:bodyPr lIns="91113" tIns="45557" rIns="91113" bIns="45557">
            <a:spAutoFit/>
          </a:bodyPr>
          <a:lstStyle/>
          <a:p>
            <a:pPr defTabSz="911218" eaLnBrk="0" fontAlgn="base" hangingPunct="0">
              <a:spcBef>
                <a:spcPct val="50000"/>
              </a:spcBef>
              <a:spcAft>
                <a:spcPct val="0"/>
              </a:spcAft>
            </a:pPr>
            <a:r>
              <a:rPr lang="en-US" sz="1400" dirty="0">
                <a:solidFill>
                  <a:prstClr val="black"/>
                </a:solidFill>
                <a:latin typeface="Helvetica" pitchFamily="34" charset="0"/>
                <a:cs typeface="Arial" pitchFamily="34" charset="0"/>
                <a:sym typeface="Helvetica Neue Light"/>
              </a:rPr>
              <a:t>Deformation</a:t>
            </a:r>
            <a:endParaRPr lang="en-US" sz="1600" dirty="0">
              <a:solidFill>
                <a:prstClr val="black"/>
              </a:solidFill>
              <a:latin typeface="Helvetica" pitchFamily="34" charset="0"/>
              <a:cs typeface="Arial" pitchFamily="34" charset="0"/>
              <a:sym typeface="Helvetica Neue Light"/>
            </a:endParaRPr>
          </a:p>
        </p:txBody>
      </p:sp>
      <p:grpSp>
        <p:nvGrpSpPr>
          <p:cNvPr id="4" name="Group 6">
            <a:extLst>
              <a:ext uri="{FF2B5EF4-FFF2-40B4-BE49-F238E27FC236}">
                <a16:creationId xmlns:a16="http://schemas.microsoft.com/office/drawing/2014/main" id="{DC90692C-3029-5F22-902F-C70B88EE5CE2}"/>
              </a:ext>
            </a:extLst>
          </p:cNvPr>
          <p:cNvGrpSpPr>
            <a:grpSpLocks/>
          </p:cNvGrpSpPr>
          <p:nvPr/>
        </p:nvGrpSpPr>
        <p:grpSpPr bwMode="auto">
          <a:xfrm>
            <a:off x="2069388" y="3160782"/>
            <a:ext cx="4475163" cy="1588713"/>
            <a:chOff x="1152" y="1577"/>
            <a:chExt cx="2819" cy="1169"/>
          </a:xfrm>
        </p:grpSpPr>
        <p:grpSp>
          <p:nvGrpSpPr>
            <p:cNvPr id="6" name="Group 7">
              <a:extLst>
                <a:ext uri="{FF2B5EF4-FFF2-40B4-BE49-F238E27FC236}">
                  <a16:creationId xmlns:a16="http://schemas.microsoft.com/office/drawing/2014/main" id="{472D2A15-8B80-E6D1-E40A-9E7502A0A106}"/>
                </a:ext>
              </a:extLst>
            </p:cNvPr>
            <p:cNvGrpSpPr>
              <a:grpSpLocks/>
            </p:cNvGrpSpPr>
            <p:nvPr/>
          </p:nvGrpSpPr>
          <p:grpSpPr bwMode="auto">
            <a:xfrm>
              <a:off x="1155" y="1779"/>
              <a:ext cx="2627" cy="960"/>
              <a:chOff x="1155" y="1296"/>
              <a:chExt cx="2627" cy="960"/>
            </a:xfrm>
          </p:grpSpPr>
          <p:sp>
            <p:nvSpPr>
              <p:cNvPr id="9" name="Line 8">
                <a:extLst>
                  <a:ext uri="{FF2B5EF4-FFF2-40B4-BE49-F238E27FC236}">
                    <a16:creationId xmlns:a16="http://schemas.microsoft.com/office/drawing/2014/main" id="{A99B0CFE-410B-A544-BC5E-8AA7EA24BB83}"/>
                  </a:ext>
                </a:extLst>
              </p:cNvPr>
              <p:cNvSpPr>
                <a:spLocks noChangeShapeType="1"/>
              </p:cNvSpPr>
              <p:nvPr/>
            </p:nvSpPr>
            <p:spPr bwMode="auto">
              <a:xfrm flipV="1">
                <a:off x="1155" y="1680"/>
                <a:ext cx="336" cy="576"/>
              </a:xfrm>
              <a:prstGeom prst="line">
                <a:avLst/>
              </a:prstGeom>
              <a:noFill/>
              <a:ln w="57150">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10" name="Group 9">
                <a:extLst>
                  <a:ext uri="{FF2B5EF4-FFF2-40B4-BE49-F238E27FC236}">
                    <a16:creationId xmlns:a16="http://schemas.microsoft.com/office/drawing/2014/main" id="{5B794653-DBF9-7775-DD89-EF2201C4AC91}"/>
                  </a:ext>
                </a:extLst>
              </p:cNvPr>
              <p:cNvGrpSpPr>
                <a:grpSpLocks/>
              </p:cNvGrpSpPr>
              <p:nvPr/>
            </p:nvGrpSpPr>
            <p:grpSpPr bwMode="auto">
              <a:xfrm>
                <a:off x="1491" y="1296"/>
                <a:ext cx="1773" cy="384"/>
                <a:chOff x="1491" y="1296"/>
                <a:chExt cx="1773" cy="384"/>
              </a:xfrm>
            </p:grpSpPr>
            <p:sp>
              <p:nvSpPr>
                <p:cNvPr id="12" name="Freeform 10">
                  <a:extLst>
                    <a:ext uri="{FF2B5EF4-FFF2-40B4-BE49-F238E27FC236}">
                      <a16:creationId xmlns:a16="http://schemas.microsoft.com/office/drawing/2014/main" id="{66E3C34A-CE5A-1568-668B-DFC59EA0F6B4}"/>
                    </a:ext>
                  </a:extLst>
                </p:cNvPr>
                <p:cNvSpPr>
                  <a:spLocks/>
                </p:cNvSpPr>
                <p:nvPr/>
              </p:nvSpPr>
              <p:spPr bwMode="auto">
                <a:xfrm>
                  <a:off x="1491" y="1296"/>
                  <a:ext cx="1200" cy="384"/>
                </a:xfrm>
                <a:custGeom>
                  <a:avLst/>
                  <a:gdLst/>
                  <a:ahLst/>
                  <a:cxnLst>
                    <a:cxn ang="0">
                      <a:pos x="0" y="384"/>
                    </a:cxn>
                    <a:cxn ang="0">
                      <a:pos x="96" y="288"/>
                    </a:cxn>
                    <a:cxn ang="0">
                      <a:pos x="336" y="144"/>
                    </a:cxn>
                    <a:cxn ang="0">
                      <a:pos x="720" y="48"/>
                    </a:cxn>
                    <a:cxn ang="0">
                      <a:pos x="1200" y="0"/>
                    </a:cxn>
                  </a:cxnLst>
                  <a:rect l="0" t="0" r="r" b="b"/>
                  <a:pathLst>
                    <a:path w="1200" h="384">
                      <a:moveTo>
                        <a:pt x="0" y="384"/>
                      </a:moveTo>
                      <a:cubicBezTo>
                        <a:pt x="20" y="356"/>
                        <a:pt x="40" y="328"/>
                        <a:pt x="96" y="288"/>
                      </a:cubicBezTo>
                      <a:cubicBezTo>
                        <a:pt x="152" y="248"/>
                        <a:pt x="232" y="184"/>
                        <a:pt x="336" y="144"/>
                      </a:cubicBezTo>
                      <a:cubicBezTo>
                        <a:pt x="440" y="104"/>
                        <a:pt x="576" y="72"/>
                        <a:pt x="720" y="48"/>
                      </a:cubicBezTo>
                      <a:cubicBezTo>
                        <a:pt x="864" y="24"/>
                        <a:pt x="1120" y="8"/>
                        <a:pt x="1200" y="0"/>
                      </a:cubicBezTo>
                    </a:path>
                  </a:pathLst>
                </a:custGeom>
                <a:noFill/>
                <a:ln w="57150" cmpd="sng">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 name="Line 11">
                  <a:extLst>
                    <a:ext uri="{FF2B5EF4-FFF2-40B4-BE49-F238E27FC236}">
                      <a16:creationId xmlns:a16="http://schemas.microsoft.com/office/drawing/2014/main" id="{400B8039-2759-42E0-C554-0B25F91213C5}"/>
                    </a:ext>
                  </a:extLst>
                </p:cNvPr>
                <p:cNvSpPr>
                  <a:spLocks noChangeShapeType="1"/>
                </p:cNvSpPr>
                <p:nvPr/>
              </p:nvSpPr>
              <p:spPr bwMode="auto">
                <a:xfrm>
                  <a:off x="2691" y="1296"/>
                  <a:ext cx="573" cy="7"/>
                </a:xfrm>
                <a:prstGeom prst="line">
                  <a:avLst/>
                </a:prstGeom>
                <a:noFill/>
                <a:ln w="57150">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11" name="Freeform 12">
                <a:extLst>
                  <a:ext uri="{FF2B5EF4-FFF2-40B4-BE49-F238E27FC236}">
                    <a16:creationId xmlns:a16="http://schemas.microsoft.com/office/drawing/2014/main" id="{1332452A-F70D-AB76-332A-7E1D659E5804}"/>
                  </a:ext>
                </a:extLst>
              </p:cNvPr>
              <p:cNvSpPr>
                <a:spLocks/>
              </p:cNvSpPr>
              <p:nvPr/>
            </p:nvSpPr>
            <p:spPr bwMode="auto">
              <a:xfrm>
                <a:off x="3264" y="1302"/>
                <a:ext cx="518" cy="749"/>
              </a:xfrm>
              <a:custGeom>
                <a:avLst/>
                <a:gdLst/>
                <a:ahLst/>
                <a:cxnLst>
                  <a:cxn ang="0">
                    <a:pos x="0" y="0"/>
                  </a:cxn>
                  <a:cxn ang="0">
                    <a:pos x="77" y="7"/>
                  </a:cxn>
                  <a:cxn ang="0">
                    <a:pos x="115" y="64"/>
                  </a:cxn>
                  <a:cxn ang="0">
                    <a:pos x="153" y="77"/>
                  </a:cxn>
                  <a:cxn ang="0">
                    <a:pos x="179" y="109"/>
                  </a:cxn>
                  <a:cxn ang="0">
                    <a:pos x="205" y="148"/>
                  </a:cxn>
                  <a:cxn ang="0">
                    <a:pos x="237" y="205"/>
                  </a:cxn>
                  <a:cxn ang="0">
                    <a:pos x="275" y="231"/>
                  </a:cxn>
                  <a:cxn ang="0">
                    <a:pos x="294" y="269"/>
                  </a:cxn>
                  <a:cxn ang="0">
                    <a:pos x="377" y="493"/>
                  </a:cxn>
                  <a:cxn ang="0">
                    <a:pos x="429" y="576"/>
                  </a:cxn>
                  <a:cxn ang="0">
                    <a:pos x="493" y="692"/>
                  </a:cxn>
                  <a:cxn ang="0">
                    <a:pos x="505" y="730"/>
                  </a:cxn>
                  <a:cxn ang="0">
                    <a:pos x="518" y="749"/>
                  </a:cxn>
                </a:cxnLst>
                <a:rect l="0" t="0" r="r" b="b"/>
                <a:pathLst>
                  <a:path w="518" h="749">
                    <a:moveTo>
                      <a:pt x="0" y="0"/>
                    </a:moveTo>
                    <a:cubicBezTo>
                      <a:pt x="26" y="2"/>
                      <a:pt x="52" y="0"/>
                      <a:pt x="77" y="7"/>
                    </a:cubicBezTo>
                    <a:cubicBezTo>
                      <a:pt x="103" y="14"/>
                      <a:pt x="97" y="49"/>
                      <a:pt x="115" y="64"/>
                    </a:cubicBezTo>
                    <a:cubicBezTo>
                      <a:pt x="118" y="66"/>
                      <a:pt x="150" y="76"/>
                      <a:pt x="153" y="77"/>
                    </a:cubicBezTo>
                    <a:cubicBezTo>
                      <a:pt x="190" y="101"/>
                      <a:pt x="161" y="76"/>
                      <a:pt x="179" y="109"/>
                    </a:cubicBezTo>
                    <a:cubicBezTo>
                      <a:pt x="187" y="123"/>
                      <a:pt x="205" y="148"/>
                      <a:pt x="205" y="148"/>
                    </a:cubicBezTo>
                    <a:cubicBezTo>
                      <a:pt x="212" y="169"/>
                      <a:pt x="217" y="191"/>
                      <a:pt x="237" y="205"/>
                    </a:cubicBezTo>
                    <a:cubicBezTo>
                      <a:pt x="250" y="214"/>
                      <a:pt x="275" y="231"/>
                      <a:pt x="275" y="231"/>
                    </a:cubicBezTo>
                    <a:cubicBezTo>
                      <a:pt x="279" y="245"/>
                      <a:pt x="291" y="255"/>
                      <a:pt x="294" y="269"/>
                    </a:cubicBezTo>
                    <a:cubicBezTo>
                      <a:pt x="315" y="371"/>
                      <a:pt x="301" y="417"/>
                      <a:pt x="377" y="493"/>
                    </a:cubicBezTo>
                    <a:cubicBezTo>
                      <a:pt x="388" y="524"/>
                      <a:pt x="405" y="553"/>
                      <a:pt x="429" y="576"/>
                    </a:cubicBezTo>
                    <a:cubicBezTo>
                      <a:pt x="442" y="619"/>
                      <a:pt x="479" y="649"/>
                      <a:pt x="493" y="692"/>
                    </a:cubicBezTo>
                    <a:cubicBezTo>
                      <a:pt x="497" y="705"/>
                      <a:pt x="497" y="719"/>
                      <a:pt x="505" y="730"/>
                    </a:cubicBezTo>
                    <a:cubicBezTo>
                      <a:pt x="509" y="736"/>
                      <a:pt x="518" y="749"/>
                      <a:pt x="518" y="749"/>
                    </a:cubicBezTo>
                  </a:path>
                </a:pathLst>
              </a:custGeom>
              <a:noFill/>
              <a:ln w="57150" cmpd="sng">
                <a:solidFill>
                  <a:srgbClr val="FF3300"/>
                </a:solidFill>
                <a:round/>
                <a:headEnd type="none" w="med" len="med"/>
                <a:tailEnd type="arrow" w="med" len="sm"/>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7" name="Freeform 13">
              <a:extLst>
                <a:ext uri="{FF2B5EF4-FFF2-40B4-BE49-F238E27FC236}">
                  <a16:creationId xmlns:a16="http://schemas.microsoft.com/office/drawing/2014/main" id="{2C916C7A-F9AA-9D45-9CD1-A168C4EED3D4}"/>
                </a:ext>
              </a:extLst>
            </p:cNvPr>
            <p:cNvSpPr>
              <a:spLocks/>
            </p:cNvSpPr>
            <p:nvPr/>
          </p:nvSpPr>
          <p:spPr bwMode="auto">
            <a:xfrm>
              <a:off x="1152" y="1577"/>
              <a:ext cx="1" cy="1169"/>
            </a:xfrm>
            <a:custGeom>
              <a:avLst/>
              <a:gdLst/>
              <a:ahLst/>
              <a:cxnLst>
                <a:cxn ang="0">
                  <a:pos x="0" y="1169"/>
                </a:cxn>
                <a:cxn ang="0">
                  <a:pos x="0" y="0"/>
                </a:cxn>
              </a:cxnLst>
              <a:rect l="0" t="0" r="r" b="b"/>
              <a:pathLst>
                <a:path w="1" h="1169">
                  <a:moveTo>
                    <a:pt x="0" y="1169"/>
                  </a:moveTo>
                  <a:lnTo>
                    <a:pt x="0" y="0"/>
                  </a:lnTo>
                </a:path>
              </a:pathLst>
            </a:custGeom>
            <a:noFill/>
            <a:ln w="38100" cmpd="sng">
              <a:solidFill>
                <a:sysClr val="windowText" lastClr="000000">
                  <a:lumMod val="65000"/>
                  <a:lumOff val="35000"/>
                </a:sysClr>
              </a:solidFill>
              <a:round/>
              <a:headEnd type="none" w="med" len="med"/>
              <a:tailEnd type="arrow" w="med" len="me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8" name="Line 17">
              <a:extLst>
                <a:ext uri="{FF2B5EF4-FFF2-40B4-BE49-F238E27FC236}">
                  <a16:creationId xmlns:a16="http://schemas.microsoft.com/office/drawing/2014/main" id="{0C60C2E0-6D44-01D0-B759-CB93E6F4039F}"/>
                </a:ext>
              </a:extLst>
            </p:cNvPr>
            <p:cNvSpPr>
              <a:spLocks noChangeShapeType="1"/>
            </p:cNvSpPr>
            <p:nvPr/>
          </p:nvSpPr>
          <p:spPr bwMode="auto">
            <a:xfrm>
              <a:off x="1155" y="2732"/>
              <a:ext cx="2816" cy="0"/>
            </a:xfrm>
            <a:prstGeom prst="line">
              <a:avLst/>
            </a:prstGeom>
            <a:noFill/>
            <a:ln w="38100">
              <a:solidFill>
                <a:sysClr val="windowText" lastClr="000000">
                  <a:lumMod val="65000"/>
                  <a:lumOff val="35000"/>
                </a:sysClr>
              </a:solidFill>
              <a:round/>
              <a:headEnd/>
              <a:tailEnd type="arrow" w="med" len="me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nvGrpSpPr>
          <p:cNvPr id="14" name="Group 18">
            <a:extLst>
              <a:ext uri="{FF2B5EF4-FFF2-40B4-BE49-F238E27FC236}">
                <a16:creationId xmlns:a16="http://schemas.microsoft.com/office/drawing/2014/main" id="{E6180F07-69AD-E968-F273-041522D9C5F3}"/>
              </a:ext>
            </a:extLst>
          </p:cNvPr>
          <p:cNvGrpSpPr>
            <a:grpSpLocks/>
          </p:cNvGrpSpPr>
          <p:nvPr/>
        </p:nvGrpSpPr>
        <p:grpSpPr bwMode="auto">
          <a:xfrm>
            <a:off x="2302749" y="1787525"/>
            <a:ext cx="1073150" cy="1155700"/>
            <a:chOff x="1299" y="860"/>
            <a:chExt cx="676" cy="728"/>
          </a:xfrm>
        </p:grpSpPr>
        <p:sp>
          <p:nvSpPr>
            <p:cNvPr id="15" name="Freeform 19">
              <a:extLst>
                <a:ext uri="{FF2B5EF4-FFF2-40B4-BE49-F238E27FC236}">
                  <a16:creationId xmlns:a16="http://schemas.microsoft.com/office/drawing/2014/main" id="{D6AA0F50-E65A-3CC7-3DE6-7EE0D0F05E2F}"/>
                </a:ext>
              </a:extLst>
            </p:cNvPr>
            <p:cNvSpPr>
              <a:spLocks noChangeAspect="1"/>
            </p:cNvSpPr>
            <p:nvPr/>
          </p:nvSpPr>
          <p:spPr bwMode="auto">
            <a:xfrm>
              <a:off x="1358" y="860"/>
              <a:ext cx="496" cy="569"/>
            </a:xfrm>
            <a:custGeom>
              <a:avLst/>
              <a:gdLst/>
              <a:ahLst/>
              <a:cxnLst>
                <a:cxn ang="0">
                  <a:pos x="0" y="0"/>
                </a:cxn>
                <a:cxn ang="0">
                  <a:pos x="879" y="0"/>
                </a:cxn>
                <a:cxn ang="0">
                  <a:pos x="879" y="1008"/>
                </a:cxn>
                <a:cxn ang="0">
                  <a:pos x="0" y="1008"/>
                </a:cxn>
                <a:cxn ang="0">
                  <a:pos x="0" y="0"/>
                </a:cxn>
              </a:cxnLst>
              <a:rect l="0" t="0" r="r" b="b"/>
              <a:pathLst>
                <a:path w="879" h="1008">
                  <a:moveTo>
                    <a:pt x="0" y="0"/>
                  </a:moveTo>
                  <a:lnTo>
                    <a:pt x="879" y="0"/>
                  </a:lnTo>
                  <a:lnTo>
                    <a:pt x="879" y="1008"/>
                  </a:lnTo>
                  <a:lnTo>
                    <a:pt x="0" y="1008"/>
                  </a:lnTo>
                  <a:lnTo>
                    <a:pt x="0" y="0"/>
                  </a:lnTo>
                  <a:close/>
                </a:path>
              </a:pathLst>
            </a:custGeom>
            <a:solidFill>
              <a:srgbClr val="C2C480"/>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6" name="Rectangle 20">
              <a:extLst>
                <a:ext uri="{FF2B5EF4-FFF2-40B4-BE49-F238E27FC236}">
                  <a16:creationId xmlns:a16="http://schemas.microsoft.com/office/drawing/2014/main" id="{F4598A81-C35A-D4CA-E34F-AF819323A4BD}"/>
                </a:ext>
              </a:extLst>
            </p:cNvPr>
            <p:cNvSpPr>
              <a:spLocks noChangeAspect="1" noChangeArrowheads="1"/>
            </p:cNvSpPr>
            <p:nvPr/>
          </p:nvSpPr>
          <p:spPr bwMode="auto">
            <a:xfrm>
              <a:off x="1569" y="1325"/>
              <a:ext cx="81" cy="104"/>
            </a:xfrm>
            <a:prstGeom prst="rect">
              <a:avLst/>
            </a:prstGeom>
            <a:gradFill rotWithShape="0">
              <a:gsLst>
                <a:gs pos="0">
                  <a:srgbClr val="FFFF00"/>
                </a:gs>
                <a:gs pos="100000">
                  <a:srgbClr val="FFFF00">
                    <a:gamma/>
                    <a:tint val="27451"/>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17" name="Group 21">
              <a:extLst>
                <a:ext uri="{FF2B5EF4-FFF2-40B4-BE49-F238E27FC236}">
                  <a16:creationId xmlns:a16="http://schemas.microsoft.com/office/drawing/2014/main" id="{56D9686B-47B2-D287-F0E5-DDD9FFC52B36}"/>
                </a:ext>
              </a:extLst>
            </p:cNvPr>
            <p:cNvGrpSpPr>
              <a:grpSpLocks noChangeAspect="1"/>
            </p:cNvGrpSpPr>
            <p:nvPr/>
          </p:nvGrpSpPr>
          <p:grpSpPr bwMode="auto">
            <a:xfrm>
              <a:off x="1436" y="895"/>
              <a:ext cx="346" cy="61"/>
              <a:chOff x="1768" y="1464"/>
              <a:chExt cx="612" cy="108"/>
            </a:xfrm>
          </p:grpSpPr>
          <p:sp>
            <p:nvSpPr>
              <p:cNvPr id="65" name="Rectangle 22">
                <a:extLst>
                  <a:ext uri="{FF2B5EF4-FFF2-40B4-BE49-F238E27FC236}">
                    <a16:creationId xmlns:a16="http://schemas.microsoft.com/office/drawing/2014/main" id="{09CD8B3F-8646-6B92-0EC0-6202380FBC67}"/>
                  </a:ext>
                </a:extLst>
              </p:cNvPr>
              <p:cNvSpPr>
                <a:spLocks noChangeAspect="1" noChangeArrowheads="1"/>
              </p:cNvSpPr>
              <p:nvPr/>
            </p:nvSpPr>
            <p:spPr bwMode="auto">
              <a:xfrm>
                <a:off x="1768"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66" name="Rectangle 23">
                <a:extLst>
                  <a:ext uri="{FF2B5EF4-FFF2-40B4-BE49-F238E27FC236}">
                    <a16:creationId xmlns:a16="http://schemas.microsoft.com/office/drawing/2014/main" id="{6502F4EF-DD75-25A8-3292-EC87A04F932E}"/>
                  </a:ext>
                </a:extLst>
              </p:cNvPr>
              <p:cNvSpPr>
                <a:spLocks noChangeAspect="1" noChangeArrowheads="1"/>
              </p:cNvSpPr>
              <p:nvPr/>
            </p:nvSpPr>
            <p:spPr bwMode="auto">
              <a:xfrm>
                <a:off x="2002"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67" name="Rectangle 24">
                <a:extLst>
                  <a:ext uri="{FF2B5EF4-FFF2-40B4-BE49-F238E27FC236}">
                    <a16:creationId xmlns:a16="http://schemas.microsoft.com/office/drawing/2014/main" id="{039B51FA-701E-B826-F94D-262EAE849812}"/>
                  </a:ext>
                </a:extLst>
              </p:cNvPr>
              <p:cNvSpPr>
                <a:spLocks noChangeAspect="1" noChangeArrowheads="1"/>
              </p:cNvSpPr>
              <p:nvPr/>
            </p:nvSpPr>
            <p:spPr bwMode="auto">
              <a:xfrm>
                <a:off x="2236"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nvGrpSpPr>
            <p:cNvPr id="18" name="Group 25">
              <a:extLst>
                <a:ext uri="{FF2B5EF4-FFF2-40B4-BE49-F238E27FC236}">
                  <a16:creationId xmlns:a16="http://schemas.microsoft.com/office/drawing/2014/main" id="{B7B7D83A-B8E0-111A-5370-8BD57A1B1955}"/>
                </a:ext>
              </a:extLst>
            </p:cNvPr>
            <p:cNvGrpSpPr>
              <a:grpSpLocks noChangeAspect="1"/>
            </p:cNvGrpSpPr>
            <p:nvPr/>
          </p:nvGrpSpPr>
          <p:grpSpPr bwMode="auto">
            <a:xfrm>
              <a:off x="1361" y="985"/>
              <a:ext cx="490" cy="311"/>
              <a:chOff x="1629" y="1638"/>
              <a:chExt cx="879" cy="551"/>
            </a:xfrm>
          </p:grpSpPr>
          <p:sp>
            <p:nvSpPr>
              <p:cNvPr id="62" name="Rectangle 26">
                <a:extLst>
                  <a:ext uri="{FF2B5EF4-FFF2-40B4-BE49-F238E27FC236}">
                    <a16:creationId xmlns:a16="http://schemas.microsoft.com/office/drawing/2014/main" id="{86016F75-3FA0-336F-F1BE-A9A67E02BFBE}"/>
                  </a:ext>
                </a:extLst>
              </p:cNvPr>
              <p:cNvSpPr>
                <a:spLocks noChangeAspect="1" noChangeArrowheads="1"/>
              </p:cNvSpPr>
              <p:nvPr/>
            </p:nvSpPr>
            <p:spPr bwMode="auto">
              <a:xfrm>
                <a:off x="1629" y="1638"/>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63" name="Rectangle 27">
                <a:extLst>
                  <a:ext uri="{FF2B5EF4-FFF2-40B4-BE49-F238E27FC236}">
                    <a16:creationId xmlns:a16="http://schemas.microsoft.com/office/drawing/2014/main" id="{CEACDB89-A5EB-0A09-7E36-75CFE7F1F485}"/>
                  </a:ext>
                </a:extLst>
              </p:cNvPr>
              <p:cNvSpPr>
                <a:spLocks noChangeAspect="1" noChangeArrowheads="1"/>
              </p:cNvSpPr>
              <p:nvPr/>
            </p:nvSpPr>
            <p:spPr bwMode="auto">
              <a:xfrm>
                <a:off x="1629" y="1896"/>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64" name="Rectangle 28">
                <a:extLst>
                  <a:ext uri="{FF2B5EF4-FFF2-40B4-BE49-F238E27FC236}">
                    <a16:creationId xmlns:a16="http://schemas.microsoft.com/office/drawing/2014/main" id="{FF0E2250-BA8C-02B8-63B8-1A233861AA7E}"/>
                  </a:ext>
                </a:extLst>
              </p:cNvPr>
              <p:cNvSpPr>
                <a:spLocks noChangeAspect="1" noChangeArrowheads="1"/>
              </p:cNvSpPr>
              <p:nvPr/>
            </p:nvSpPr>
            <p:spPr bwMode="auto">
              <a:xfrm>
                <a:off x="1629" y="2154"/>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19" name="Oval 29">
              <a:extLst>
                <a:ext uri="{FF2B5EF4-FFF2-40B4-BE49-F238E27FC236}">
                  <a16:creationId xmlns:a16="http://schemas.microsoft.com/office/drawing/2014/main" id="{B71BC3EA-1614-0477-5FE2-BBDEC2F51170}"/>
                </a:ext>
              </a:extLst>
            </p:cNvPr>
            <p:cNvSpPr>
              <a:spLocks noChangeAspect="1" noChangeArrowheads="1"/>
            </p:cNvSpPr>
            <p:nvPr/>
          </p:nvSpPr>
          <p:spPr bwMode="auto">
            <a:xfrm>
              <a:off x="1598" y="1381"/>
              <a:ext cx="4"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0" name="Oval 30">
              <a:extLst>
                <a:ext uri="{FF2B5EF4-FFF2-40B4-BE49-F238E27FC236}">
                  <a16:creationId xmlns:a16="http://schemas.microsoft.com/office/drawing/2014/main" id="{464A9276-7EE3-7709-C85D-5901D1B4FB58}"/>
                </a:ext>
              </a:extLst>
            </p:cNvPr>
            <p:cNvSpPr>
              <a:spLocks noChangeAspect="1" noChangeArrowheads="1"/>
            </p:cNvSpPr>
            <p:nvPr/>
          </p:nvSpPr>
          <p:spPr bwMode="auto">
            <a:xfrm>
              <a:off x="1617" y="1381"/>
              <a:ext cx="3"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1" name="Line 31">
              <a:extLst>
                <a:ext uri="{FF2B5EF4-FFF2-40B4-BE49-F238E27FC236}">
                  <a16:creationId xmlns:a16="http://schemas.microsoft.com/office/drawing/2014/main" id="{B5739448-D6D1-03D0-7E4E-6D90722771D5}"/>
                </a:ext>
              </a:extLst>
            </p:cNvPr>
            <p:cNvSpPr>
              <a:spLocks noChangeAspect="1" noChangeShapeType="1"/>
            </p:cNvSpPr>
            <p:nvPr/>
          </p:nvSpPr>
          <p:spPr bwMode="auto">
            <a:xfrm flipV="1">
              <a:off x="1610" y="1325"/>
              <a:ext cx="0" cy="102"/>
            </a:xfrm>
            <a:prstGeom prst="line">
              <a:avLst/>
            </a:pr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2" name="Freeform 32">
              <a:extLst>
                <a:ext uri="{FF2B5EF4-FFF2-40B4-BE49-F238E27FC236}">
                  <a16:creationId xmlns:a16="http://schemas.microsoft.com/office/drawing/2014/main" id="{FBE82426-D3F9-BB5D-4213-740CDE46D5F8}"/>
                </a:ext>
              </a:extLst>
            </p:cNvPr>
            <p:cNvSpPr>
              <a:spLocks noChangeAspect="1"/>
            </p:cNvSpPr>
            <p:nvPr/>
          </p:nvSpPr>
          <p:spPr bwMode="auto">
            <a:xfrm>
              <a:off x="1299" y="1425"/>
              <a:ext cx="630" cy="163"/>
            </a:xfrm>
            <a:custGeom>
              <a:avLst/>
              <a:gdLst/>
              <a:ahLst/>
              <a:cxnLst>
                <a:cxn ang="0">
                  <a:pos x="12" y="0"/>
                </a:cxn>
                <a:cxn ang="0">
                  <a:pos x="1098" y="0"/>
                </a:cxn>
                <a:cxn ang="0">
                  <a:pos x="1101" y="102"/>
                </a:cxn>
                <a:cxn ang="0">
                  <a:pos x="1116" y="138"/>
                </a:cxn>
                <a:cxn ang="0">
                  <a:pos x="1107" y="210"/>
                </a:cxn>
                <a:cxn ang="0">
                  <a:pos x="1080" y="285"/>
                </a:cxn>
                <a:cxn ang="0">
                  <a:pos x="18" y="288"/>
                </a:cxn>
                <a:cxn ang="0">
                  <a:pos x="0" y="195"/>
                </a:cxn>
                <a:cxn ang="0">
                  <a:pos x="15" y="114"/>
                </a:cxn>
                <a:cxn ang="0">
                  <a:pos x="3" y="48"/>
                </a:cxn>
                <a:cxn ang="0">
                  <a:pos x="12" y="0"/>
                </a:cxn>
              </a:cxnLst>
              <a:rect l="0" t="0" r="r" b="b"/>
              <a:pathLst>
                <a:path w="1116" h="288">
                  <a:moveTo>
                    <a:pt x="12" y="0"/>
                  </a:moveTo>
                  <a:lnTo>
                    <a:pt x="1098" y="0"/>
                  </a:lnTo>
                  <a:cubicBezTo>
                    <a:pt x="1101" y="100"/>
                    <a:pt x="1101" y="66"/>
                    <a:pt x="1101" y="102"/>
                  </a:cubicBezTo>
                  <a:lnTo>
                    <a:pt x="1116" y="138"/>
                  </a:lnTo>
                  <a:lnTo>
                    <a:pt x="1107" y="210"/>
                  </a:lnTo>
                  <a:lnTo>
                    <a:pt x="1080" y="285"/>
                  </a:lnTo>
                  <a:lnTo>
                    <a:pt x="18" y="288"/>
                  </a:lnTo>
                  <a:lnTo>
                    <a:pt x="0" y="195"/>
                  </a:lnTo>
                  <a:lnTo>
                    <a:pt x="15" y="114"/>
                  </a:lnTo>
                  <a:lnTo>
                    <a:pt x="3" y="48"/>
                  </a:lnTo>
                  <a:lnTo>
                    <a:pt x="12" y="0"/>
                  </a:lnTo>
                  <a:close/>
                </a:path>
              </a:pathLst>
            </a:custGeom>
            <a:solidFill>
              <a:srgbClr val="D1D1D1"/>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23" name="Group 33">
              <a:extLst>
                <a:ext uri="{FF2B5EF4-FFF2-40B4-BE49-F238E27FC236}">
                  <a16:creationId xmlns:a16="http://schemas.microsoft.com/office/drawing/2014/main" id="{1AACEB24-E2C6-EB3A-361C-4A84C31C9718}"/>
                </a:ext>
              </a:extLst>
            </p:cNvPr>
            <p:cNvGrpSpPr>
              <a:grpSpLocks noChangeAspect="1"/>
            </p:cNvGrpSpPr>
            <p:nvPr/>
          </p:nvGrpSpPr>
          <p:grpSpPr bwMode="auto">
            <a:xfrm>
              <a:off x="1367" y="1451"/>
              <a:ext cx="461" cy="125"/>
              <a:chOff x="1658" y="2448"/>
              <a:chExt cx="710" cy="242"/>
            </a:xfrm>
          </p:grpSpPr>
          <p:sp>
            <p:nvSpPr>
              <p:cNvPr id="48" name="Freeform 34">
                <a:extLst>
                  <a:ext uri="{FF2B5EF4-FFF2-40B4-BE49-F238E27FC236}">
                    <a16:creationId xmlns:a16="http://schemas.microsoft.com/office/drawing/2014/main" id="{584C4BE1-3B1E-4264-6CDD-537CE4BBA217}"/>
                  </a:ext>
                </a:extLst>
              </p:cNvPr>
              <p:cNvSpPr>
                <a:spLocks noChangeAspect="1"/>
              </p:cNvSpPr>
              <p:nvPr/>
            </p:nvSpPr>
            <p:spPr bwMode="auto">
              <a:xfrm>
                <a:off x="1804" y="2602"/>
                <a:ext cx="21" cy="8"/>
              </a:xfrm>
              <a:custGeom>
                <a:avLst/>
                <a:gdLst/>
                <a:ahLst/>
                <a:cxnLst>
                  <a:cxn ang="0">
                    <a:pos x="0" y="13"/>
                  </a:cxn>
                  <a:cxn ang="0">
                    <a:pos x="28" y="0"/>
                  </a:cxn>
                  <a:cxn ang="0">
                    <a:pos x="41" y="17"/>
                  </a:cxn>
                </a:cxnLst>
                <a:rect l="0" t="0" r="r" b="b"/>
                <a:pathLst>
                  <a:path w="41" h="17">
                    <a:moveTo>
                      <a:pt x="0" y="13"/>
                    </a:moveTo>
                    <a:lnTo>
                      <a:pt x="28"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9" name="Freeform 35">
                <a:extLst>
                  <a:ext uri="{FF2B5EF4-FFF2-40B4-BE49-F238E27FC236}">
                    <a16:creationId xmlns:a16="http://schemas.microsoft.com/office/drawing/2014/main" id="{6F495418-E59C-CE5A-8024-1331D18B5EC4}"/>
                  </a:ext>
                </a:extLst>
              </p:cNvPr>
              <p:cNvSpPr>
                <a:spLocks noChangeAspect="1"/>
              </p:cNvSpPr>
              <p:nvPr/>
            </p:nvSpPr>
            <p:spPr bwMode="auto">
              <a:xfrm>
                <a:off x="1658" y="2503"/>
                <a:ext cx="21" cy="9"/>
              </a:xfrm>
              <a:custGeom>
                <a:avLst/>
                <a:gdLst/>
                <a:ahLst/>
                <a:cxnLst>
                  <a:cxn ang="0">
                    <a:pos x="0" y="13"/>
                  </a:cxn>
                  <a:cxn ang="0">
                    <a:pos x="29" y="0"/>
                  </a:cxn>
                  <a:cxn ang="0">
                    <a:pos x="41" y="17"/>
                  </a:cxn>
                </a:cxnLst>
                <a:rect l="0" t="0" r="r" b="b"/>
                <a:pathLst>
                  <a:path w="41" h="17">
                    <a:moveTo>
                      <a:pt x="0" y="13"/>
                    </a:moveTo>
                    <a:lnTo>
                      <a:pt x="29"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51" name="Freeform 36">
                <a:extLst>
                  <a:ext uri="{FF2B5EF4-FFF2-40B4-BE49-F238E27FC236}">
                    <a16:creationId xmlns:a16="http://schemas.microsoft.com/office/drawing/2014/main" id="{78749C67-A1BB-C10E-B10D-7FB255B461BC}"/>
                  </a:ext>
                </a:extLst>
              </p:cNvPr>
              <p:cNvSpPr>
                <a:spLocks noChangeAspect="1"/>
              </p:cNvSpPr>
              <p:nvPr/>
            </p:nvSpPr>
            <p:spPr bwMode="auto">
              <a:xfrm>
                <a:off x="2066" y="2448"/>
                <a:ext cx="22" cy="8"/>
              </a:xfrm>
              <a:custGeom>
                <a:avLst/>
                <a:gdLst/>
                <a:ahLst/>
                <a:cxnLst>
                  <a:cxn ang="0">
                    <a:pos x="0" y="13"/>
                  </a:cxn>
                  <a:cxn ang="0">
                    <a:pos x="30" y="0"/>
                  </a:cxn>
                  <a:cxn ang="0">
                    <a:pos x="43" y="18"/>
                  </a:cxn>
                </a:cxnLst>
                <a:rect l="0" t="0" r="r" b="b"/>
                <a:pathLst>
                  <a:path w="43" h="18">
                    <a:moveTo>
                      <a:pt x="0" y="13"/>
                    </a:moveTo>
                    <a:lnTo>
                      <a:pt x="30" y="0"/>
                    </a:lnTo>
                    <a:lnTo>
                      <a:pt x="43" y="18"/>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52" name="Freeform 37">
                <a:extLst>
                  <a:ext uri="{FF2B5EF4-FFF2-40B4-BE49-F238E27FC236}">
                    <a16:creationId xmlns:a16="http://schemas.microsoft.com/office/drawing/2014/main" id="{D3D064AB-34EC-D747-6128-53FB2F2D0A2F}"/>
                  </a:ext>
                </a:extLst>
              </p:cNvPr>
              <p:cNvSpPr>
                <a:spLocks noChangeAspect="1"/>
              </p:cNvSpPr>
              <p:nvPr/>
            </p:nvSpPr>
            <p:spPr bwMode="auto">
              <a:xfrm>
                <a:off x="2282" y="2643"/>
                <a:ext cx="21" cy="9"/>
              </a:xfrm>
              <a:custGeom>
                <a:avLst/>
                <a:gdLst/>
                <a:ahLst/>
                <a:cxnLst>
                  <a:cxn ang="0">
                    <a:pos x="0" y="13"/>
                  </a:cxn>
                  <a:cxn ang="0">
                    <a:pos x="31" y="0"/>
                  </a:cxn>
                  <a:cxn ang="0">
                    <a:pos x="43" y="17"/>
                  </a:cxn>
                </a:cxnLst>
                <a:rect l="0" t="0" r="r" b="b"/>
                <a:pathLst>
                  <a:path w="43" h="17">
                    <a:moveTo>
                      <a:pt x="0" y="13"/>
                    </a:moveTo>
                    <a:lnTo>
                      <a:pt x="31" y="0"/>
                    </a:lnTo>
                    <a:lnTo>
                      <a:pt x="43" y="17"/>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53" name="Freeform 38">
                <a:extLst>
                  <a:ext uri="{FF2B5EF4-FFF2-40B4-BE49-F238E27FC236}">
                    <a16:creationId xmlns:a16="http://schemas.microsoft.com/office/drawing/2014/main" id="{23827B37-F885-D87E-51EA-5EDA27A6E36F}"/>
                  </a:ext>
                </a:extLst>
              </p:cNvPr>
              <p:cNvSpPr>
                <a:spLocks noChangeAspect="1"/>
              </p:cNvSpPr>
              <p:nvPr/>
            </p:nvSpPr>
            <p:spPr bwMode="auto">
              <a:xfrm>
                <a:off x="2215" y="2499"/>
                <a:ext cx="21" cy="9"/>
              </a:xfrm>
              <a:custGeom>
                <a:avLst/>
                <a:gdLst/>
                <a:ahLst/>
                <a:cxnLst>
                  <a:cxn ang="0">
                    <a:pos x="0" y="13"/>
                  </a:cxn>
                  <a:cxn ang="0">
                    <a:pos x="30" y="0"/>
                  </a:cxn>
                  <a:cxn ang="0">
                    <a:pos x="43" y="17"/>
                  </a:cxn>
                </a:cxnLst>
                <a:rect l="0" t="0" r="r" b="b"/>
                <a:pathLst>
                  <a:path w="43" h="17">
                    <a:moveTo>
                      <a:pt x="0" y="13"/>
                    </a:moveTo>
                    <a:lnTo>
                      <a:pt x="30" y="0"/>
                    </a:lnTo>
                    <a:lnTo>
                      <a:pt x="43"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54" name="Freeform 39">
                <a:extLst>
                  <a:ext uri="{FF2B5EF4-FFF2-40B4-BE49-F238E27FC236}">
                    <a16:creationId xmlns:a16="http://schemas.microsoft.com/office/drawing/2014/main" id="{FE76B77D-1B69-C9B9-DEBE-63F20799ED8A}"/>
                  </a:ext>
                </a:extLst>
              </p:cNvPr>
              <p:cNvSpPr>
                <a:spLocks noChangeAspect="1"/>
              </p:cNvSpPr>
              <p:nvPr/>
            </p:nvSpPr>
            <p:spPr bwMode="auto">
              <a:xfrm>
                <a:off x="1714" y="2448"/>
                <a:ext cx="29" cy="12"/>
              </a:xfrm>
              <a:custGeom>
                <a:avLst/>
                <a:gdLst/>
                <a:ahLst/>
                <a:cxnLst>
                  <a:cxn ang="0">
                    <a:pos x="0" y="0"/>
                  </a:cxn>
                  <a:cxn ang="0">
                    <a:pos x="20" y="25"/>
                  </a:cxn>
                  <a:cxn ang="0">
                    <a:pos x="33" y="12"/>
                  </a:cxn>
                  <a:cxn ang="0">
                    <a:pos x="59" y="25"/>
                  </a:cxn>
                </a:cxnLst>
                <a:rect l="0" t="0" r="r" b="b"/>
                <a:pathLst>
                  <a:path w="59" h="25">
                    <a:moveTo>
                      <a:pt x="0" y="0"/>
                    </a:moveTo>
                    <a:lnTo>
                      <a:pt x="20" y="25"/>
                    </a:lnTo>
                    <a:lnTo>
                      <a:pt x="33" y="12"/>
                    </a:lnTo>
                    <a:lnTo>
                      <a:pt x="59" y="25"/>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55" name="Freeform 40">
                <a:extLst>
                  <a:ext uri="{FF2B5EF4-FFF2-40B4-BE49-F238E27FC236}">
                    <a16:creationId xmlns:a16="http://schemas.microsoft.com/office/drawing/2014/main" id="{EEFB6D38-F105-BA4C-BDF7-851EFE1A7E0E}"/>
                  </a:ext>
                </a:extLst>
              </p:cNvPr>
              <p:cNvSpPr>
                <a:spLocks noChangeAspect="1"/>
              </p:cNvSpPr>
              <p:nvPr/>
            </p:nvSpPr>
            <p:spPr bwMode="auto">
              <a:xfrm>
                <a:off x="1816" y="2448"/>
                <a:ext cx="29" cy="12"/>
              </a:xfrm>
              <a:custGeom>
                <a:avLst/>
                <a:gdLst/>
                <a:ahLst/>
                <a:cxnLst>
                  <a:cxn ang="0">
                    <a:pos x="0" y="0"/>
                  </a:cxn>
                  <a:cxn ang="0">
                    <a:pos x="21" y="25"/>
                  </a:cxn>
                  <a:cxn ang="0">
                    <a:pos x="34" y="12"/>
                  </a:cxn>
                  <a:cxn ang="0">
                    <a:pos x="59" y="25"/>
                  </a:cxn>
                </a:cxnLst>
                <a:rect l="0" t="0" r="r" b="b"/>
                <a:pathLst>
                  <a:path w="59" h="25">
                    <a:moveTo>
                      <a:pt x="0" y="0"/>
                    </a:moveTo>
                    <a:lnTo>
                      <a:pt x="21" y="25"/>
                    </a:lnTo>
                    <a:lnTo>
                      <a:pt x="34" y="12"/>
                    </a:lnTo>
                    <a:lnTo>
                      <a:pt x="59" y="25"/>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56" name="Freeform 41">
                <a:extLst>
                  <a:ext uri="{FF2B5EF4-FFF2-40B4-BE49-F238E27FC236}">
                    <a16:creationId xmlns:a16="http://schemas.microsoft.com/office/drawing/2014/main" id="{038D6091-3C8F-9EAB-E0D8-C7B28EF569E5}"/>
                  </a:ext>
                </a:extLst>
              </p:cNvPr>
              <p:cNvSpPr>
                <a:spLocks noChangeAspect="1"/>
              </p:cNvSpPr>
              <p:nvPr/>
            </p:nvSpPr>
            <p:spPr bwMode="auto">
              <a:xfrm>
                <a:off x="1918" y="2581"/>
                <a:ext cx="30"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57" name="Freeform 42">
                <a:extLst>
                  <a:ext uri="{FF2B5EF4-FFF2-40B4-BE49-F238E27FC236}">
                    <a16:creationId xmlns:a16="http://schemas.microsoft.com/office/drawing/2014/main" id="{8DEE5A93-CEEA-7187-1D86-64755D8BFD1E}"/>
                  </a:ext>
                </a:extLst>
              </p:cNvPr>
              <p:cNvSpPr>
                <a:spLocks noChangeAspect="1"/>
              </p:cNvSpPr>
              <p:nvPr/>
            </p:nvSpPr>
            <p:spPr bwMode="auto">
              <a:xfrm>
                <a:off x="2155" y="2505"/>
                <a:ext cx="29"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58" name="Freeform 43">
                <a:extLst>
                  <a:ext uri="{FF2B5EF4-FFF2-40B4-BE49-F238E27FC236}">
                    <a16:creationId xmlns:a16="http://schemas.microsoft.com/office/drawing/2014/main" id="{E2583057-A7C1-1D38-BA00-EE4857ACBC32}"/>
                  </a:ext>
                </a:extLst>
              </p:cNvPr>
              <p:cNvSpPr>
                <a:spLocks noChangeAspect="1"/>
              </p:cNvSpPr>
              <p:nvPr/>
            </p:nvSpPr>
            <p:spPr bwMode="auto">
              <a:xfrm>
                <a:off x="1789" y="2524"/>
                <a:ext cx="20" cy="26"/>
              </a:xfrm>
              <a:custGeom>
                <a:avLst/>
                <a:gdLst/>
                <a:ahLst/>
                <a:cxnLst>
                  <a:cxn ang="0">
                    <a:pos x="5" y="0"/>
                  </a:cxn>
                  <a:cxn ang="0">
                    <a:pos x="0" y="29"/>
                  </a:cxn>
                  <a:cxn ang="0">
                    <a:pos x="10" y="52"/>
                  </a:cxn>
                  <a:cxn ang="0">
                    <a:pos x="38" y="18"/>
                  </a:cxn>
                  <a:cxn ang="0">
                    <a:pos x="5" y="0"/>
                  </a:cxn>
                </a:cxnLst>
                <a:rect l="0" t="0" r="r" b="b"/>
                <a:pathLst>
                  <a:path w="38" h="52">
                    <a:moveTo>
                      <a:pt x="5" y="0"/>
                    </a:moveTo>
                    <a:lnTo>
                      <a:pt x="0" y="29"/>
                    </a:lnTo>
                    <a:lnTo>
                      <a:pt x="10" y="52"/>
                    </a:lnTo>
                    <a:lnTo>
                      <a:pt x="38" y="18"/>
                    </a:lnTo>
                    <a:lnTo>
                      <a:pt x="5"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59" name="Freeform 44">
                <a:extLst>
                  <a:ext uri="{FF2B5EF4-FFF2-40B4-BE49-F238E27FC236}">
                    <a16:creationId xmlns:a16="http://schemas.microsoft.com/office/drawing/2014/main" id="{E0968C4F-BABB-7B7B-05C3-0C8C61B56753}"/>
                  </a:ext>
                </a:extLst>
              </p:cNvPr>
              <p:cNvSpPr>
                <a:spLocks noChangeAspect="1"/>
              </p:cNvSpPr>
              <p:nvPr/>
            </p:nvSpPr>
            <p:spPr bwMode="auto">
              <a:xfrm>
                <a:off x="2348" y="2448"/>
                <a:ext cx="20" cy="26"/>
              </a:xfrm>
              <a:custGeom>
                <a:avLst/>
                <a:gdLst/>
                <a:ahLst/>
                <a:cxnLst>
                  <a:cxn ang="0">
                    <a:pos x="6" y="0"/>
                  </a:cxn>
                  <a:cxn ang="0">
                    <a:pos x="0" y="29"/>
                  </a:cxn>
                  <a:cxn ang="0">
                    <a:pos x="12" y="52"/>
                  </a:cxn>
                  <a:cxn ang="0">
                    <a:pos x="41" y="18"/>
                  </a:cxn>
                  <a:cxn ang="0">
                    <a:pos x="6" y="0"/>
                  </a:cxn>
                </a:cxnLst>
                <a:rect l="0" t="0" r="r" b="b"/>
                <a:pathLst>
                  <a:path w="41" h="52">
                    <a:moveTo>
                      <a:pt x="6" y="0"/>
                    </a:moveTo>
                    <a:lnTo>
                      <a:pt x="0" y="29"/>
                    </a:lnTo>
                    <a:lnTo>
                      <a:pt x="12" y="52"/>
                    </a:lnTo>
                    <a:lnTo>
                      <a:pt x="41" y="18"/>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60" name="Freeform 45">
                <a:extLst>
                  <a:ext uri="{FF2B5EF4-FFF2-40B4-BE49-F238E27FC236}">
                    <a16:creationId xmlns:a16="http://schemas.microsoft.com/office/drawing/2014/main" id="{5AAB15FB-021A-5171-9CB7-840B92A08C99}"/>
                  </a:ext>
                </a:extLst>
              </p:cNvPr>
              <p:cNvSpPr>
                <a:spLocks noChangeAspect="1"/>
              </p:cNvSpPr>
              <p:nvPr/>
            </p:nvSpPr>
            <p:spPr bwMode="auto">
              <a:xfrm>
                <a:off x="1913" y="2665"/>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61" name="Freeform 46">
                <a:extLst>
                  <a:ext uri="{FF2B5EF4-FFF2-40B4-BE49-F238E27FC236}">
                    <a16:creationId xmlns:a16="http://schemas.microsoft.com/office/drawing/2014/main" id="{84822995-9B47-3CA5-9EC3-6C3F482842B0}"/>
                  </a:ext>
                </a:extLst>
              </p:cNvPr>
              <p:cNvSpPr>
                <a:spLocks noChangeAspect="1"/>
              </p:cNvSpPr>
              <p:nvPr/>
            </p:nvSpPr>
            <p:spPr bwMode="auto">
              <a:xfrm>
                <a:off x="2030" y="2584"/>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24" name="Freeform 47">
              <a:extLst>
                <a:ext uri="{FF2B5EF4-FFF2-40B4-BE49-F238E27FC236}">
                  <a16:creationId xmlns:a16="http://schemas.microsoft.com/office/drawing/2014/main" id="{41AF6182-8868-F831-A4CA-1E26FA916889}"/>
                </a:ext>
              </a:extLst>
            </p:cNvPr>
            <p:cNvSpPr>
              <a:spLocks noChangeAspect="1"/>
            </p:cNvSpPr>
            <p:nvPr/>
          </p:nvSpPr>
          <p:spPr bwMode="auto">
            <a:xfrm>
              <a:off x="1783" y="1148"/>
              <a:ext cx="29" cy="34"/>
            </a:xfrm>
            <a:custGeom>
              <a:avLst/>
              <a:gdLst/>
              <a:ahLst/>
              <a:cxnLst>
                <a:cxn ang="0">
                  <a:pos x="0" y="60"/>
                </a:cxn>
                <a:cxn ang="0">
                  <a:pos x="21" y="36"/>
                </a:cxn>
                <a:cxn ang="0">
                  <a:pos x="30" y="18"/>
                </a:cxn>
                <a:cxn ang="0">
                  <a:pos x="48" y="9"/>
                </a:cxn>
                <a:cxn ang="0">
                  <a:pos x="51" y="0"/>
                </a:cxn>
              </a:cxnLst>
              <a:rect l="0" t="0" r="r" b="b"/>
              <a:pathLst>
                <a:path w="51" h="60">
                  <a:moveTo>
                    <a:pt x="0" y="60"/>
                  </a:moveTo>
                  <a:cubicBezTo>
                    <a:pt x="3" y="43"/>
                    <a:pt x="5" y="41"/>
                    <a:pt x="21" y="36"/>
                  </a:cubicBezTo>
                  <a:cubicBezTo>
                    <a:pt x="25" y="30"/>
                    <a:pt x="25" y="23"/>
                    <a:pt x="30" y="18"/>
                  </a:cubicBezTo>
                  <a:cubicBezTo>
                    <a:pt x="35" y="13"/>
                    <a:pt x="42" y="13"/>
                    <a:pt x="48" y="9"/>
                  </a:cubicBezTo>
                  <a:cubicBezTo>
                    <a:pt x="49" y="6"/>
                    <a:pt x="51" y="0"/>
                    <a:pt x="51"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5" name="Freeform 48">
              <a:extLst>
                <a:ext uri="{FF2B5EF4-FFF2-40B4-BE49-F238E27FC236}">
                  <a16:creationId xmlns:a16="http://schemas.microsoft.com/office/drawing/2014/main" id="{51CFF6C9-6B6C-5E63-86D6-43F9DF51B0A6}"/>
                </a:ext>
              </a:extLst>
            </p:cNvPr>
            <p:cNvSpPr>
              <a:spLocks noChangeAspect="1"/>
            </p:cNvSpPr>
            <p:nvPr/>
          </p:nvSpPr>
          <p:spPr bwMode="auto">
            <a:xfrm>
              <a:off x="1649" y="1298"/>
              <a:ext cx="29" cy="27"/>
            </a:xfrm>
            <a:custGeom>
              <a:avLst/>
              <a:gdLst/>
              <a:ahLst/>
              <a:cxnLst>
                <a:cxn ang="0">
                  <a:pos x="0" y="49"/>
                </a:cxn>
                <a:cxn ang="0">
                  <a:pos x="21" y="34"/>
                </a:cxn>
                <a:cxn ang="0">
                  <a:pos x="24" y="22"/>
                </a:cxn>
                <a:cxn ang="0">
                  <a:pos x="42" y="10"/>
                </a:cxn>
                <a:cxn ang="0">
                  <a:pos x="51" y="1"/>
                </a:cxn>
              </a:cxnLst>
              <a:rect l="0" t="0" r="r" b="b"/>
              <a:pathLst>
                <a:path w="51" h="49">
                  <a:moveTo>
                    <a:pt x="0" y="49"/>
                  </a:moveTo>
                  <a:cubicBezTo>
                    <a:pt x="19" y="43"/>
                    <a:pt x="17" y="49"/>
                    <a:pt x="21" y="34"/>
                  </a:cubicBezTo>
                  <a:cubicBezTo>
                    <a:pt x="22" y="30"/>
                    <a:pt x="21" y="25"/>
                    <a:pt x="24" y="22"/>
                  </a:cubicBezTo>
                  <a:cubicBezTo>
                    <a:pt x="29" y="17"/>
                    <a:pt x="42" y="10"/>
                    <a:pt x="42" y="10"/>
                  </a:cubicBezTo>
                  <a:cubicBezTo>
                    <a:pt x="49" y="0"/>
                    <a:pt x="44" y="1"/>
                    <a:pt x="51" y="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6" name="Freeform 49">
              <a:extLst>
                <a:ext uri="{FF2B5EF4-FFF2-40B4-BE49-F238E27FC236}">
                  <a16:creationId xmlns:a16="http://schemas.microsoft.com/office/drawing/2014/main" id="{09CB2AB6-EDC6-07DB-3687-E0AE6EFA4561}"/>
                </a:ext>
              </a:extLst>
            </p:cNvPr>
            <p:cNvSpPr>
              <a:spLocks noChangeAspect="1"/>
            </p:cNvSpPr>
            <p:nvPr/>
          </p:nvSpPr>
          <p:spPr bwMode="auto">
            <a:xfrm>
              <a:off x="1534" y="1285"/>
              <a:ext cx="34" cy="39"/>
            </a:xfrm>
            <a:custGeom>
              <a:avLst/>
              <a:gdLst/>
              <a:ahLst/>
              <a:cxnLst>
                <a:cxn ang="0">
                  <a:pos x="60" y="69"/>
                </a:cxn>
                <a:cxn ang="0">
                  <a:pos x="36" y="45"/>
                </a:cxn>
                <a:cxn ang="0">
                  <a:pos x="18" y="39"/>
                </a:cxn>
                <a:cxn ang="0">
                  <a:pos x="0" y="0"/>
                </a:cxn>
              </a:cxnLst>
              <a:rect l="0" t="0" r="r" b="b"/>
              <a:pathLst>
                <a:path w="60" h="69">
                  <a:moveTo>
                    <a:pt x="60" y="69"/>
                  </a:moveTo>
                  <a:cubicBezTo>
                    <a:pt x="52" y="45"/>
                    <a:pt x="60" y="53"/>
                    <a:pt x="36" y="45"/>
                  </a:cubicBezTo>
                  <a:cubicBezTo>
                    <a:pt x="30" y="43"/>
                    <a:pt x="18" y="39"/>
                    <a:pt x="18" y="39"/>
                  </a:cubicBezTo>
                  <a:cubicBezTo>
                    <a:pt x="11" y="29"/>
                    <a:pt x="0" y="12"/>
                    <a:pt x="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7" name="Freeform 50">
              <a:extLst>
                <a:ext uri="{FF2B5EF4-FFF2-40B4-BE49-F238E27FC236}">
                  <a16:creationId xmlns:a16="http://schemas.microsoft.com/office/drawing/2014/main" id="{6A4AD325-A550-7280-7535-460C4273446F}"/>
                </a:ext>
              </a:extLst>
            </p:cNvPr>
            <p:cNvSpPr>
              <a:spLocks noChangeAspect="1"/>
            </p:cNvSpPr>
            <p:nvPr/>
          </p:nvSpPr>
          <p:spPr bwMode="auto">
            <a:xfrm>
              <a:off x="1402" y="1385"/>
              <a:ext cx="34" cy="23"/>
            </a:xfrm>
            <a:custGeom>
              <a:avLst/>
              <a:gdLst/>
              <a:ahLst/>
              <a:cxnLst>
                <a:cxn ang="0">
                  <a:pos x="60" y="0"/>
                </a:cxn>
                <a:cxn ang="0">
                  <a:pos x="54" y="18"/>
                </a:cxn>
                <a:cxn ang="0">
                  <a:pos x="30" y="24"/>
                </a:cxn>
                <a:cxn ang="0">
                  <a:pos x="0" y="42"/>
                </a:cxn>
              </a:cxnLst>
              <a:rect l="0" t="0" r="r" b="b"/>
              <a:pathLst>
                <a:path w="60" h="42">
                  <a:moveTo>
                    <a:pt x="60" y="0"/>
                  </a:moveTo>
                  <a:cubicBezTo>
                    <a:pt x="58" y="6"/>
                    <a:pt x="56" y="12"/>
                    <a:pt x="54" y="18"/>
                  </a:cubicBezTo>
                  <a:cubicBezTo>
                    <a:pt x="51" y="26"/>
                    <a:pt x="30" y="24"/>
                    <a:pt x="30" y="24"/>
                  </a:cubicBezTo>
                  <a:cubicBezTo>
                    <a:pt x="20" y="31"/>
                    <a:pt x="9" y="33"/>
                    <a:pt x="0" y="4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8" name="Freeform 51">
              <a:extLst>
                <a:ext uri="{FF2B5EF4-FFF2-40B4-BE49-F238E27FC236}">
                  <a16:creationId xmlns:a16="http://schemas.microsoft.com/office/drawing/2014/main" id="{6989B616-B769-13A0-721C-EB6DAB03F839}"/>
                </a:ext>
              </a:extLst>
            </p:cNvPr>
            <p:cNvSpPr>
              <a:spLocks noChangeAspect="1"/>
            </p:cNvSpPr>
            <p:nvPr/>
          </p:nvSpPr>
          <p:spPr bwMode="auto">
            <a:xfrm>
              <a:off x="1547" y="987"/>
              <a:ext cx="19" cy="49"/>
            </a:xfrm>
            <a:custGeom>
              <a:avLst/>
              <a:gdLst/>
              <a:ahLst/>
              <a:cxnLst>
                <a:cxn ang="0">
                  <a:pos x="34" y="87"/>
                </a:cxn>
                <a:cxn ang="0">
                  <a:pos x="16" y="54"/>
                </a:cxn>
                <a:cxn ang="0">
                  <a:pos x="13" y="33"/>
                </a:cxn>
                <a:cxn ang="0">
                  <a:pos x="1" y="12"/>
                </a:cxn>
              </a:cxnLst>
              <a:rect l="0" t="0" r="r" b="b"/>
              <a:pathLst>
                <a:path w="34" h="87">
                  <a:moveTo>
                    <a:pt x="34" y="87"/>
                  </a:moveTo>
                  <a:cubicBezTo>
                    <a:pt x="30" y="65"/>
                    <a:pt x="27" y="70"/>
                    <a:pt x="16" y="54"/>
                  </a:cubicBezTo>
                  <a:cubicBezTo>
                    <a:pt x="15" y="47"/>
                    <a:pt x="16" y="40"/>
                    <a:pt x="13" y="33"/>
                  </a:cubicBezTo>
                  <a:cubicBezTo>
                    <a:pt x="0" y="0"/>
                    <a:pt x="1" y="24"/>
                    <a:pt x="1" y="1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9" name="Freeform 52">
              <a:extLst>
                <a:ext uri="{FF2B5EF4-FFF2-40B4-BE49-F238E27FC236}">
                  <a16:creationId xmlns:a16="http://schemas.microsoft.com/office/drawing/2014/main" id="{890C202D-B7AB-6B93-4535-F54EFFA86128}"/>
                </a:ext>
              </a:extLst>
            </p:cNvPr>
            <p:cNvSpPr>
              <a:spLocks noChangeAspect="1"/>
            </p:cNvSpPr>
            <p:nvPr/>
          </p:nvSpPr>
          <p:spPr bwMode="auto">
            <a:xfrm>
              <a:off x="1387" y="878"/>
              <a:ext cx="8" cy="70"/>
            </a:xfrm>
            <a:custGeom>
              <a:avLst/>
              <a:gdLst/>
              <a:ahLst/>
              <a:cxnLst>
                <a:cxn ang="0">
                  <a:pos x="9" y="123"/>
                </a:cxn>
                <a:cxn ang="0">
                  <a:pos x="6" y="81"/>
                </a:cxn>
                <a:cxn ang="0">
                  <a:pos x="0" y="63"/>
                </a:cxn>
                <a:cxn ang="0">
                  <a:pos x="15" y="0"/>
                </a:cxn>
              </a:cxnLst>
              <a:rect l="0" t="0" r="r" b="b"/>
              <a:pathLst>
                <a:path w="15" h="123">
                  <a:moveTo>
                    <a:pt x="9" y="123"/>
                  </a:moveTo>
                  <a:cubicBezTo>
                    <a:pt x="8" y="109"/>
                    <a:pt x="8" y="95"/>
                    <a:pt x="6" y="81"/>
                  </a:cubicBezTo>
                  <a:cubicBezTo>
                    <a:pt x="5" y="75"/>
                    <a:pt x="0" y="63"/>
                    <a:pt x="0" y="63"/>
                  </a:cubicBezTo>
                  <a:cubicBezTo>
                    <a:pt x="12" y="28"/>
                    <a:pt x="15" y="45"/>
                    <a:pt x="15"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0" name="Freeform 53">
              <a:extLst>
                <a:ext uri="{FF2B5EF4-FFF2-40B4-BE49-F238E27FC236}">
                  <a16:creationId xmlns:a16="http://schemas.microsoft.com/office/drawing/2014/main" id="{47993C5A-B45D-3732-3F00-2F422C43226D}"/>
                </a:ext>
              </a:extLst>
            </p:cNvPr>
            <p:cNvSpPr>
              <a:spLocks noChangeAspect="1"/>
            </p:cNvSpPr>
            <p:nvPr/>
          </p:nvSpPr>
          <p:spPr bwMode="auto">
            <a:xfrm>
              <a:off x="1361" y="1058"/>
              <a:ext cx="66" cy="12"/>
            </a:xfrm>
            <a:custGeom>
              <a:avLst/>
              <a:gdLst/>
              <a:ahLst/>
              <a:cxnLst>
                <a:cxn ang="0">
                  <a:pos x="0" y="8"/>
                </a:cxn>
                <a:cxn ang="0">
                  <a:pos x="48" y="14"/>
                </a:cxn>
                <a:cxn ang="0">
                  <a:pos x="66" y="20"/>
                </a:cxn>
                <a:cxn ang="0">
                  <a:pos x="117" y="11"/>
                </a:cxn>
              </a:cxnLst>
              <a:rect l="0" t="0" r="r" b="b"/>
              <a:pathLst>
                <a:path w="117" h="20">
                  <a:moveTo>
                    <a:pt x="0" y="8"/>
                  </a:moveTo>
                  <a:cubicBezTo>
                    <a:pt x="23" y="0"/>
                    <a:pt x="27" y="5"/>
                    <a:pt x="48" y="14"/>
                  </a:cubicBezTo>
                  <a:cubicBezTo>
                    <a:pt x="54" y="17"/>
                    <a:pt x="66" y="20"/>
                    <a:pt x="66" y="20"/>
                  </a:cubicBezTo>
                  <a:cubicBezTo>
                    <a:pt x="80" y="19"/>
                    <a:pt x="103" y="11"/>
                    <a:pt x="117" y="1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31" name="Group 54">
              <a:extLst>
                <a:ext uri="{FF2B5EF4-FFF2-40B4-BE49-F238E27FC236}">
                  <a16:creationId xmlns:a16="http://schemas.microsoft.com/office/drawing/2014/main" id="{8B88B7FE-6FE0-B40C-AEE9-5D495459D40C}"/>
                </a:ext>
              </a:extLst>
            </p:cNvPr>
            <p:cNvGrpSpPr>
              <a:grpSpLocks noChangeAspect="1"/>
            </p:cNvGrpSpPr>
            <p:nvPr/>
          </p:nvGrpSpPr>
          <p:grpSpPr bwMode="auto">
            <a:xfrm>
              <a:off x="1436" y="1036"/>
              <a:ext cx="346" cy="61"/>
              <a:chOff x="1768" y="1464"/>
              <a:chExt cx="612" cy="108"/>
            </a:xfrm>
          </p:grpSpPr>
          <p:sp>
            <p:nvSpPr>
              <p:cNvPr id="45" name="Rectangle 55">
                <a:extLst>
                  <a:ext uri="{FF2B5EF4-FFF2-40B4-BE49-F238E27FC236}">
                    <a16:creationId xmlns:a16="http://schemas.microsoft.com/office/drawing/2014/main" id="{7BEF9B82-4360-4B67-BB0E-7BC8BA9786CC}"/>
                  </a:ext>
                </a:extLst>
              </p:cNvPr>
              <p:cNvSpPr>
                <a:spLocks noChangeAspect="1" noChangeArrowheads="1"/>
              </p:cNvSpPr>
              <p:nvPr/>
            </p:nvSpPr>
            <p:spPr bwMode="auto">
              <a:xfrm>
                <a:off x="1768"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6" name="Rectangle 56">
                <a:extLst>
                  <a:ext uri="{FF2B5EF4-FFF2-40B4-BE49-F238E27FC236}">
                    <a16:creationId xmlns:a16="http://schemas.microsoft.com/office/drawing/2014/main" id="{1F2BF818-25CC-ECF8-B47B-429D04DC642E}"/>
                  </a:ext>
                </a:extLst>
              </p:cNvPr>
              <p:cNvSpPr>
                <a:spLocks noChangeAspect="1" noChangeArrowheads="1"/>
              </p:cNvSpPr>
              <p:nvPr/>
            </p:nvSpPr>
            <p:spPr bwMode="auto">
              <a:xfrm>
                <a:off x="2002"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7" name="Rectangle 57">
                <a:extLst>
                  <a:ext uri="{FF2B5EF4-FFF2-40B4-BE49-F238E27FC236}">
                    <a16:creationId xmlns:a16="http://schemas.microsoft.com/office/drawing/2014/main" id="{F5C7A8A8-0A6A-21F6-F46E-6B7D5B5968BE}"/>
                  </a:ext>
                </a:extLst>
              </p:cNvPr>
              <p:cNvSpPr>
                <a:spLocks noChangeAspect="1" noChangeArrowheads="1"/>
              </p:cNvSpPr>
              <p:nvPr/>
            </p:nvSpPr>
            <p:spPr bwMode="auto">
              <a:xfrm>
                <a:off x="2236"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nvGrpSpPr>
            <p:cNvPr id="32" name="Group 58">
              <a:extLst>
                <a:ext uri="{FF2B5EF4-FFF2-40B4-BE49-F238E27FC236}">
                  <a16:creationId xmlns:a16="http://schemas.microsoft.com/office/drawing/2014/main" id="{BDB987CE-CDEA-13A2-EF1F-D71C5203DD5A}"/>
                </a:ext>
              </a:extLst>
            </p:cNvPr>
            <p:cNvGrpSpPr>
              <a:grpSpLocks noChangeAspect="1"/>
            </p:cNvGrpSpPr>
            <p:nvPr/>
          </p:nvGrpSpPr>
          <p:grpSpPr bwMode="auto">
            <a:xfrm>
              <a:off x="1436" y="1178"/>
              <a:ext cx="346" cy="61"/>
              <a:chOff x="1768" y="1464"/>
              <a:chExt cx="612" cy="108"/>
            </a:xfrm>
          </p:grpSpPr>
          <p:sp>
            <p:nvSpPr>
              <p:cNvPr id="42" name="Rectangle 59">
                <a:extLst>
                  <a:ext uri="{FF2B5EF4-FFF2-40B4-BE49-F238E27FC236}">
                    <a16:creationId xmlns:a16="http://schemas.microsoft.com/office/drawing/2014/main" id="{4B26793D-EB5B-C435-C5DA-E96106C917C9}"/>
                  </a:ext>
                </a:extLst>
              </p:cNvPr>
              <p:cNvSpPr>
                <a:spLocks noChangeAspect="1" noChangeArrowheads="1"/>
              </p:cNvSpPr>
              <p:nvPr/>
            </p:nvSpPr>
            <p:spPr bwMode="auto">
              <a:xfrm>
                <a:off x="1768"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3" name="Rectangle 60">
                <a:extLst>
                  <a:ext uri="{FF2B5EF4-FFF2-40B4-BE49-F238E27FC236}">
                    <a16:creationId xmlns:a16="http://schemas.microsoft.com/office/drawing/2014/main" id="{21470407-87F5-CF23-2F99-392DEEF730D1}"/>
                  </a:ext>
                </a:extLst>
              </p:cNvPr>
              <p:cNvSpPr>
                <a:spLocks noChangeAspect="1" noChangeArrowheads="1"/>
              </p:cNvSpPr>
              <p:nvPr/>
            </p:nvSpPr>
            <p:spPr bwMode="auto">
              <a:xfrm>
                <a:off x="2002"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4" name="Rectangle 61">
                <a:extLst>
                  <a:ext uri="{FF2B5EF4-FFF2-40B4-BE49-F238E27FC236}">
                    <a16:creationId xmlns:a16="http://schemas.microsoft.com/office/drawing/2014/main" id="{79CE57F0-8BB7-34A7-65DC-A1E32650268D}"/>
                  </a:ext>
                </a:extLst>
              </p:cNvPr>
              <p:cNvSpPr>
                <a:spLocks noChangeAspect="1" noChangeArrowheads="1"/>
              </p:cNvSpPr>
              <p:nvPr/>
            </p:nvSpPr>
            <p:spPr bwMode="auto">
              <a:xfrm>
                <a:off x="2236" y="1464"/>
                <a:ext cx="144" cy="108"/>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33" name="Rectangle 62">
              <a:extLst>
                <a:ext uri="{FF2B5EF4-FFF2-40B4-BE49-F238E27FC236}">
                  <a16:creationId xmlns:a16="http://schemas.microsoft.com/office/drawing/2014/main" id="{560A9CC8-B001-1645-F80C-DDF7A39D4D49}"/>
                </a:ext>
              </a:extLst>
            </p:cNvPr>
            <p:cNvSpPr>
              <a:spLocks noChangeAspect="1" noChangeArrowheads="1"/>
            </p:cNvSpPr>
            <p:nvPr/>
          </p:nvSpPr>
          <p:spPr bwMode="auto">
            <a:xfrm>
              <a:off x="1436" y="1319"/>
              <a:ext cx="82"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4" name="Rectangle 63">
              <a:extLst>
                <a:ext uri="{FF2B5EF4-FFF2-40B4-BE49-F238E27FC236}">
                  <a16:creationId xmlns:a16="http://schemas.microsoft.com/office/drawing/2014/main" id="{BD8E29BF-B74F-F797-8E79-9C4D9AB217B9}"/>
                </a:ext>
              </a:extLst>
            </p:cNvPr>
            <p:cNvSpPr>
              <a:spLocks noChangeAspect="1" noChangeArrowheads="1"/>
            </p:cNvSpPr>
            <p:nvPr/>
          </p:nvSpPr>
          <p:spPr bwMode="auto">
            <a:xfrm>
              <a:off x="1701" y="1319"/>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5" name="Rectangle 64">
              <a:extLst>
                <a:ext uri="{FF2B5EF4-FFF2-40B4-BE49-F238E27FC236}">
                  <a16:creationId xmlns:a16="http://schemas.microsoft.com/office/drawing/2014/main" id="{716C0C6F-7B10-286E-8959-1DB4FAE70DC1}"/>
                </a:ext>
              </a:extLst>
            </p:cNvPr>
            <p:cNvSpPr>
              <a:spLocks noChangeAspect="1" noChangeArrowheads="1"/>
            </p:cNvSpPr>
            <p:nvPr/>
          </p:nvSpPr>
          <p:spPr bwMode="auto">
            <a:xfrm>
              <a:off x="1873" y="1138"/>
              <a:ext cx="46" cy="194"/>
            </a:xfrm>
            <a:prstGeom prst="rect">
              <a:avLst/>
            </a:prstGeom>
            <a:solidFill>
              <a:srgbClr val="0033CC"/>
            </a:solidFill>
            <a:ln w="9525">
              <a:solidFill>
                <a:sysClr val="windowText" lastClr="000000"/>
              </a:solidFill>
              <a:miter lim="800000"/>
              <a:headEnd/>
              <a:tailEnd/>
            </a:ln>
            <a:effectLst/>
          </p:spPr>
          <p:txBody>
            <a:bodyPr wrap="none" anchor="ctr"/>
            <a:lstStyle/>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O</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P</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E</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N</a:t>
              </a:r>
            </a:p>
          </p:txBody>
        </p:sp>
        <p:sp>
          <p:nvSpPr>
            <p:cNvPr id="36" name="Line 65">
              <a:extLst>
                <a:ext uri="{FF2B5EF4-FFF2-40B4-BE49-F238E27FC236}">
                  <a16:creationId xmlns:a16="http://schemas.microsoft.com/office/drawing/2014/main" id="{232C116A-07DF-51A6-5575-68985A709EB1}"/>
                </a:ext>
              </a:extLst>
            </p:cNvPr>
            <p:cNvSpPr>
              <a:spLocks noChangeAspect="1" noChangeShapeType="1"/>
            </p:cNvSpPr>
            <p:nvPr/>
          </p:nvSpPr>
          <p:spPr bwMode="auto">
            <a:xfrm flipV="1">
              <a:off x="1854" y="1133"/>
              <a:ext cx="72" cy="0"/>
            </a:xfrm>
            <a:prstGeom prst="line">
              <a:avLst/>
            </a:prstGeom>
            <a:noFill/>
            <a:ln w="2857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7" name="Oval 66">
              <a:extLst>
                <a:ext uri="{FF2B5EF4-FFF2-40B4-BE49-F238E27FC236}">
                  <a16:creationId xmlns:a16="http://schemas.microsoft.com/office/drawing/2014/main" id="{66FC4664-BF5E-116D-BFFF-D8CEBDE074AF}"/>
                </a:ext>
              </a:extLst>
            </p:cNvPr>
            <p:cNvSpPr>
              <a:spLocks noChangeAspect="1" noChangeArrowheads="1"/>
            </p:cNvSpPr>
            <p:nvPr/>
          </p:nvSpPr>
          <p:spPr bwMode="auto">
            <a:xfrm>
              <a:off x="1922" y="1124"/>
              <a:ext cx="17" cy="17"/>
            </a:xfrm>
            <a:prstGeom prst="ellipse">
              <a:avLst/>
            </a:prstGeom>
            <a:solidFill>
              <a:srgbClr val="FFFF00"/>
            </a:solidFill>
            <a:ln w="9525">
              <a:solidFill>
                <a:srgbClr val="FFC653"/>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8" name="Line 67">
              <a:extLst>
                <a:ext uri="{FF2B5EF4-FFF2-40B4-BE49-F238E27FC236}">
                  <a16:creationId xmlns:a16="http://schemas.microsoft.com/office/drawing/2014/main" id="{73209BB0-504A-5CE5-4E75-2BF253AE92A5}"/>
                </a:ext>
              </a:extLst>
            </p:cNvPr>
            <p:cNvSpPr>
              <a:spLocks noChangeAspect="1" noChangeShapeType="1"/>
            </p:cNvSpPr>
            <p:nvPr/>
          </p:nvSpPr>
          <p:spPr bwMode="auto">
            <a:xfrm flipH="1" flipV="1">
              <a:off x="1917" y="1087"/>
              <a:ext cx="9" cy="35"/>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9" name="Line 68">
              <a:extLst>
                <a:ext uri="{FF2B5EF4-FFF2-40B4-BE49-F238E27FC236}">
                  <a16:creationId xmlns:a16="http://schemas.microsoft.com/office/drawing/2014/main" id="{E7B7D2E7-D4BD-4B23-E0E2-686511AC9AE1}"/>
                </a:ext>
              </a:extLst>
            </p:cNvPr>
            <p:cNvSpPr>
              <a:spLocks noChangeAspect="1" noChangeShapeType="1"/>
            </p:cNvSpPr>
            <p:nvPr/>
          </p:nvSpPr>
          <p:spPr bwMode="auto">
            <a:xfrm flipV="1">
              <a:off x="1938" y="1094"/>
              <a:ext cx="22" cy="25"/>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0" name="Line 69">
              <a:extLst>
                <a:ext uri="{FF2B5EF4-FFF2-40B4-BE49-F238E27FC236}">
                  <a16:creationId xmlns:a16="http://schemas.microsoft.com/office/drawing/2014/main" id="{E4AD5C4B-8D8B-5C8E-74FA-377D186EFFA4}"/>
                </a:ext>
              </a:extLst>
            </p:cNvPr>
            <p:cNvSpPr>
              <a:spLocks noChangeAspect="1" noChangeShapeType="1"/>
            </p:cNvSpPr>
            <p:nvPr/>
          </p:nvSpPr>
          <p:spPr bwMode="auto">
            <a:xfrm>
              <a:off x="1948" y="1134"/>
              <a:ext cx="27" cy="0"/>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1" name="Line 70">
              <a:extLst>
                <a:ext uri="{FF2B5EF4-FFF2-40B4-BE49-F238E27FC236}">
                  <a16:creationId xmlns:a16="http://schemas.microsoft.com/office/drawing/2014/main" id="{913700AF-7D48-9923-CF40-66D88F75CB40}"/>
                </a:ext>
              </a:extLst>
            </p:cNvPr>
            <p:cNvSpPr>
              <a:spLocks noChangeAspect="1" noChangeShapeType="1"/>
            </p:cNvSpPr>
            <p:nvPr/>
          </p:nvSpPr>
          <p:spPr bwMode="auto">
            <a:xfrm>
              <a:off x="1936" y="1148"/>
              <a:ext cx="5" cy="30"/>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nvGrpSpPr>
          <p:cNvPr id="68" name="Group 71">
            <a:extLst>
              <a:ext uri="{FF2B5EF4-FFF2-40B4-BE49-F238E27FC236}">
                <a16:creationId xmlns:a16="http://schemas.microsoft.com/office/drawing/2014/main" id="{8826AB64-3E75-8F9D-28BC-19306230CB3E}"/>
              </a:ext>
            </a:extLst>
          </p:cNvPr>
          <p:cNvGrpSpPr>
            <a:grpSpLocks/>
          </p:cNvGrpSpPr>
          <p:nvPr/>
        </p:nvGrpSpPr>
        <p:grpSpPr bwMode="auto">
          <a:xfrm>
            <a:off x="3448925" y="1787525"/>
            <a:ext cx="1069975" cy="1155700"/>
            <a:chOff x="2021" y="887"/>
            <a:chExt cx="674" cy="728"/>
          </a:xfrm>
        </p:grpSpPr>
        <p:sp>
          <p:nvSpPr>
            <p:cNvPr id="69" name="Freeform 72">
              <a:extLst>
                <a:ext uri="{FF2B5EF4-FFF2-40B4-BE49-F238E27FC236}">
                  <a16:creationId xmlns:a16="http://schemas.microsoft.com/office/drawing/2014/main" id="{3FED02DD-F608-7DC9-EA69-8A8EA0BD31F7}"/>
                </a:ext>
              </a:extLst>
            </p:cNvPr>
            <p:cNvSpPr>
              <a:spLocks noChangeAspect="1"/>
            </p:cNvSpPr>
            <p:nvPr/>
          </p:nvSpPr>
          <p:spPr bwMode="auto">
            <a:xfrm>
              <a:off x="2080" y="887"/>
              <a:ext cx="496" cy="569"/>
            </a:xfrm>
            <a:custGeom>
              <a:avLst/>
              <a:gdLst/>
              <a:ahLst/>
              <a:cxnLst>
                <a:cxn ang="0">
                  <a:pos x="0" y="0"/>
                </a:cxn>
                <a:cxn ang="0">
                  <a:pos x="879" y="0"/>
                </a:cxn>
                <a:cxn ang="0">
                  <a:pos x="879" y="1008"/>
                </a:cxn>
                <a:cxn ang="0">
                  <a:pos x="0" y="1008"/>
                </a:cxn>
                <a:cxn ang="0">
                  <a:pos x="0" y="0"/>
                </a:cxn>
              </a:cxnLst>
              <a:rect l="0" t="0" r="r" b="b"/>
              <a:pathLst>
                <a:path w="879" h="1008">
                  <a:moveTo>
                    <a:pt x="0" y="0"/>
                  </a:moveTo>
                  <a:lnTo>
                    <a:pt x="879" y="0"/>
                  </a:lnTo>
                  <a:lnTo>
                    <a:pt x="879" y="1008"/>
                  </a:lnTo>
                  <a:lnTo>
                    <a:pt x="0" y="1008"/>
                  </a:lnTo>
                  <a:lnTo>
                    <a:pt x="0" y="0"/>
                  </a:lnTo>
                  <a:close/>
                </a:path>
              </a:pathLst>
            </a:custGeom>
            <a:solidFill>
              <a:srgbClr val="C2C480"/>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70" name="Group 73">
              <a:extLst>
                <a:ext uri="{FF2B5EF4-FFF2-40B4-BE49-F238E27FC236}">
                  <a16:creationId xmlns:a16="http://schemas.microsoft.com/office/drawing/2014/main" id="{5E05D07A-E038-633A-014C-B9E4F055340B}"/>
                </a:ext>
              </a:extLst>
            </p:cNvPr>
            <p:cNvGrpSpPr>
              <a:grpSpLocks noChangeAspect="1"/>
            </p:cNvGrpSpPr>
            <p:nvPr/>
          </p:nvGrpSpPr>
          <p:grpSpPr bwMode="auto">
            <a:xfrm>
              <a:off x="2083" y="1012"/>
              <a:ext cx="490" cy="311"/>
              <a:chOff x="1629" y="1638"/>
              <a:chExt cx="879" cy="551"/>
            </a:xfrm>
          </p:grpSpPr>
          <p:sp>
            <p:nvSpPr>
              <p:cNvPr id="126" name="Rectangle 74">
                <a:extLst>
                  <a:ext uri="{FF2B5EF4-FFF2-40B4-BE49-F238E27FC236}">
                    <a16:creationId xmlns:a16="http://schemas.microsoft.com/office/drawing/2014/main" id="{22D89945-895D-765C-58E0-EAA367DAD176}"/>
                  </a:ext>
                </a:extLst>
              </p:cNvPr>
              <p:cNvSpPr>
                <a:spLocks noChangeAspect="1" noChangeArrowheads="1"/>
              </p:cNvSpPr>
              <p:nvPr/>
            </p:nvSpPr>
            <p:spPr bwMode="auto">
              <a:xfrm>
                <a:off x="1629" y="1638"/>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27" name="Rectangle 75">
                <a:extLst>
                  <a:ext uri="{FF2B5EF4-FFF2-40B4-BE49-F238E27FC236}">
                    <a16:creationId xmlns:a16="http://schemas.microsoft.com/office/drawing/2014/main" id="{CC4A5DAF-FE7B-E7E0-AD9F-EB01FFFD8CAC}"/>
                  </a:ext>
                </a:extLst>
              </p:cNvPr>
              <p:cNvSpPr>
                <a:spLocks noChangeAspect="1" noChangeArrowheads="1"/>
              </p:cNvSpPr>
              <p:nvPr/>
            </p:nvSpPr>
            <p:spPr bwMode="auto">
              <a:xfrm>
                <a:off x="1629" y="1896"/>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28" name="Rectangle 76">
                <a:extLst>
                  <a:ext uri="{FF2B5EF4-FFF2-40B4-BE49-F238E27FC236}">
                    <a16:creationId xmlns:a16="http://schemas.microsoft.com/office/drawing/2014/main" id="{0C508D15-C47C-4537-52C6-0762C160294C}"/>
                  </a:ext>
                </a:extLst>
              </p:cNvPr>
              <p:cNvSpPr>
                <a:spLocks noChangeAspect="1" noChangeArrowheads="1"/>
              </p:cNvSpPr>
              <p:nvPr/>
            </p:nvSpPr>
            <p:spPr bwMode="auto">
              <a:xfrm>
                <a:off x="1629" y="2154"/>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71" name="Rectangle 77">
              <a:extLst>
                <a:ext uri="{FF2B5EF4-FFF2-40B4-BE49-F238E27FC236}">
                  <a16:creationId xmlns:a16="http://schemas.microsoft.com/office/drawing/2014/main" id="{B78D50CD-C343-358E-0742-C58F0F57F0D0}"/>
                </a:ext>
              </a:extLst>
            </p:cNvPr>
            <p:cNvSpPr>
              <a:spLocks noChangeAspect="1" noChangeArrowheads="1"/>
            </p:cNvSpPr>
            <p:nvPr/>
          </p:nvSpPr>
          <p:spPr bwMode="auto">
            <a:xfrm>
              <a:off x="2158" y="922"/>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72" name="Rectangle 78">
              <a:extLst>
                <a:ext uri="{FF2B5EF4-FFF2-40B4-BE49-F238E27FC236}">
                  <a16:creationId xmlns:a16="http://schemas.microsoft.com/office/drawing/2014/main" id="{E8D568FD-9052-BB39-D778-F2AC0FABC7EE}"/>
                </a:ext>
              </a:extLst>
            </p:cNvPr>
            <p:cNvSpPr>
              <a:spLocks noChangeAspect="1" noChangeArrowheads="1"/>
            </p:cNvSpPr>
            <p:nvPr/>
          </p:nvSpPr>
          <p:spPr bwMode="auto">
            <a:xfrm>
              <a:off x="2290" y="922"/>
              <a:ext cx="82"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73" name="Rectangle 79">
              <a:extLst>
                <a:ext uri="{FF2B5EF4-FFF2-40B4-BE49-F238E27FC236}">
                  <a16:creationId xmlns:a16="http://schemas.microsoft.com/office/drawing/2014/main" id="{BCAFF4F3-A6A8-CD41-C1A9-BBB88BA61D5B}"/>
                </a:ext>
              </a:extLst>
            </p:cNvPr>
            <p:cNvSpPr>
              <a:spLocks noChangeAspect="1" noChangeArrowheads="1"/>
            </p:cNvSpPr>
            <p:nvPr/>
          </p:nvSpPr>
          <p:spPr bwMode="auto">
            <a:xfrm>
              <a:off x="2423" y="922"/>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74" name="Rectangle 80">
              <a:extLst>
                <a:ext uri="{FF2B5EF4-FFF2-40B4-BE49-F238E27FC236}">
                  <a16:creationId xmlns:a16="http://schemas.microsoft.com/office/drawing/2014/main" id="{0DFCA287-EA4E-E7EB-BD2E-C458C17B52A1}"/>
                </a:ext>
              </a:extLst>
            </p:cNvPr>
            <p:cNvSpPr>
              <a:spLocks noChangeAspect="1" noChangeArrowheads="1"/>
            </p:cNvSpPr>
            <p:nvPr/>
          </p:nvSpPr>
          <p:spPr bwMode="auto">
            <a:xfrm>
              <a:off x="2158" y="1065"/>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75" name="Rectangle 81">
              <a:extLst>
                <a:ext uri="{FF2B5EF4-FFF2-40B4-BE49-F238E27FC236}">
                  <a16:creationId xmlns:a16="http://schemas.microsoft.com/office/drawing/2014/main" id="{1785A918-79B3-F295-F886-EDE0EFA4B45C}"/>
                </a:ext>
              </a:extLst>
            </p:cNvPr>
            <p:cNvSpPr>
              <a:spLocks noChangeAspect="1" noChangeArrowheads="1"/>
            </p:cNvSpPr>
            <p:nvPr/>
          </p:nvSpPr>
          <p:spPr bwMode="auto">
            <a:xfrm>
              <a:off x="2290" y="1065"/>
              <a:ext cx="82"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76" name="Rectangle 82">
              <a:extLst>
                <a:ext uri="{FF2B5EF4-FFF2-40B4-BE49-F238E27FC236}">
                  <a16:creationId xmlns:a16="http://schemas.microsoft.com/office/drawing/2014/main" id="{565527F4-26A7-D46F-C025-FC0D5FC79A22}"/>
                </a:ext>
              </a:extLst>
            </p:cNvPr>
            <p:cNvSpPr>
              <a:spLocks noChangeAspect="1" noChangeArrowheads="1"/>
            </p:cNvSpPr>
            <p:nvPr/>
          </p:nvSpPr>
          <p:spPr bwMode="auto">
            <a:xfrm>
              <a:off x="2423" y="1065"/>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77" name="Rectangle 83">
              <a:extLst>
                <a:ext uri="{FF2B5EF4-FFF2-40B4-BE49-F238E27FC236}">
                  <a16:creationId xmlns:a16="http://schemas.microsoft.com/office/drawing/2014/main" id="{4A00B0B0-A334-3593-86DE-2C3256160938}"/>
                </a:ext>
              </a:extLst>
            </p:cNvPr>
            <p:cNvSpPr>
              <a:spLocks noChangeAspect="1" noChangeArrowheads="1"/>
            </p:cNvSpPr>
            <p:nvPr/>
          </p:nvSpPr>
          <p:spPr bwMode="auto">
            <a:xfrm>
              <a:off x="2159" y="1209"/>
              <a:ext cx="81" cy="60"/>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78" name="Rectangle 84">
              <a:extLst>
                <a:ext uri="{FF2B5EF4-FFF2-40B4-BE49-F238E27FC236}">
                  <a16:creationId xmlns:a16="http://schemas.microsoft.com/office/drawing/2014/main" id="{AAC75D6B-10A1-146D-794C-FAF062AC04D4}"/>
                </a:ext>
              </a:extLst>
            </p:cNvPr>
            <p:cNvSpPr>
              <a:spLocks noChangeAspect="1" noChangeArrowheads="1"/>
            </p:cNvSpPr>
            <p:nvPr/>
          </p:nvSpPr>
          <p:spPr bwMode="auto">
            <a:xfrm>
              <a:off x="2291" y="1209"/>
              <a:ext cx="81" cy="60"/>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79" name="Rectangle 85">
              <a:extLst>
                <a:ext uri="{FF2B5EF4-FFF2-40B4-BE49-F238E27FC236}">
                  <a16:creationId xmlns:a16="http://schemas.microsoft.com/office/drawing/2014/main" id="{B84474BE-F810-F2C2-5DC0-CF227A5658A4}"/>
                </a:ext>
              </a:extLst>
            </p:cNvPr>
            <p:cNvSpPr>
              <a:spLocks noChangeAspect="1" noChangeArrowheads="1"/>
            </p:cNvSpPr>
            <p:nvPr/>
          </p:nvSpPr>
          <p:spPr bwMode="auto">
            <a:xfrm>
              <a:off x="2423" y="1209"/>
              <a:ext cx="81" cy="60"/>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80" name="Rectangle 86">
              <a:extLst>
                <a:ext uri="{FF2B5EF4-FFF2-40B4-BE49-F238E27FC236}">
                  <a16:creationId xmlns:a16="http://schemas.microsoft.com/office/drawing/2014/main" id="{5DAD1150-B5FB-3F86-D742-166F451B46BB}"/>
                </a:ext>
              </a:extLst>
            </p:cNvPr>
            <p:cNvSpPr>
              <a:spLocks noChangeAspect="1" noChangeArrowheads="1"/>
            </p:cNvSpPr>
            <p:nvPr/>
          </p:nvSpPr>
          <p:spPr bwMode="auto">
            <a:xfrm>
              <a:off x="2159" y="1352"/>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81" name="Rectangle 87">
              <a:extLst>
                <a:ext uri="{FF2B5EF4-FFF2-40B4-BE49-F238E27FC236}">
                  <a16:creationId xmlns:a16="http://schemas.microsoft.com/office/drawing/2014/main" id="{9B26EAF9-B918-87CB-86FB-431A898CBDDB}"/>
                </a:ext>
              </a:extLst>
            </p:cNvPr>
            <p:cNvSpPr>
              <a:spLocks noChangeAspect="1" noChangeArrowheads="1"/>
            </p:cNvSpPr>
            <p:nvPr/>
          </p:nvSpPr>
          <p:spPr bwMode="auto">
            <a:xfrm>
              <a:off x="2291" y="1352"/>
              <a:ext cx="81" cy="104"/>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82" name="Rectangle 88">
              <a:extLst>
                <a:ext uri="{FF2B5EF4-FFF2-40B4-BE49-F238E27FC236}">
                  <a16:creationId xmlns:a16="http://schemas.microsoft.com/office/drawing/2014/main" id="{872A69D9-FDF6-70F7-296F-BC3427E683C9}"/>
                </a:ext>
              </a:extLst>
            </p:cNvPr>
            <p:cNvSpPr>
              <a:spLocks noChangeAspect="1" noChangeArrowheads="1"/>
            </p:cNvSpPr>
            <p:nvPr/>
          </p:nvSpPr>
          <p:spPr bwMode="auto">
            <a:xfrm>
              <a:off x="2423" y="1352"/>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83" name="Oval 89">
              <a:extLst>
                <a:ext uri="{FF2B5EF4-FFF2-40B4-BE49-F238E27FC236}">
                  <a16:creationId xmlns:a16="http://schemas.microsoft.com/office/drawing/2014/main" id="{126AA565-99FA-769C-CC1A-180CC9A0B83E}"/>
                </a:ext>
              </a:extLst>
            </p:cNvPr>
            <p:cNvSpPr>
              <a:spLocks noChangeAspect="1" noChangeArrowheads="1"/>
            </p:cNvSpPr>
            <p:nvPr/>
          </p:nvSpPr>
          <p:spPr bwMode="auto">
            <a:xfrm>
              <a:off x="2320" y="1408"/>
              <a:ext cx="4"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84" name="Oval 90">
              <a:extLst>
                <a:ext uri="{FF2B5EF4-FFF2-40B4-BE49-F238E27FC236}">
                  <a16:creationId xmlns:a16="http://schemas.microsoft.com/office/drawing/2014/main" id="{7B64D472-C105-F9E2-DD17-5DA471FA0B07}"/>
                </a:ext>
              </a:extLst>
            </p:cNvPr>
            <p:cNvSpPr>
              <a:spLocks noChangeAspect="1" noChangeArrowheads="1"/>
            </p:cNvSpPr>
            <p:nvPr/>
          </p:nvSpPr>
          <p:spPr bwMode="auto">
            <a:xfrm>
              <a:off x="2339" y="1408"/>
              <a:ext cx="3"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85" name="Line 91">
              <a:extLst>
                <a:ext uri="{FF2B5EF4-FFF2-40B4-BE49-F238E27FC236}">
                  <a16:creationId xmlns:a16="http://schemas.microsoft.com/office/drawing/2014/main" id="{EF8BE6E7-0335-2289-C616-28A9C71DB67B}"/>
                </a:ext>
              </a:extLst>
            </p:cNvPr>
            <p:cNvSpPr>
              <a:spLocks noChangeAspect="1" noChangeShapeType="1"/>
            </p:cNvSpPr>
            <p:nvPr/>
          </p:nvSpPr>
          <p:spPr bwMode="auto">
            <a:xfrm flipV="1">
              <a:off x="2332" y="1352"/>
              <a:ext cx="0" cy="102"/>
            </a:xfrm>
            <a:prstGeom prst="line">
              <a:avLst/>
            </a:pr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86" name="Freeform 92">
              <a:extLst>
                <a:ext uri="{FF2B5EF4-FFF2-40B4-BE49-F238E27FC236}">
                  <a16:creationId xmlns:a16="http://schemas.microsoft.com/office/drawing/2014/main" id="{FFAF2BDB-9DEC-6E00-ACAE-D8A75267ECA5}"/>
                </a:ext>
              </a:extLst>
            </p:cNvPr>
            <p:cNvSpPr>
              <a:spLocks noChangeAspect="1"/>
            </p:cNvSpPr>
            <p:nvPr/>
          </p:nvSpPr>
          <p:spPr bwMode="auto">
            <a:xfrm>
              <a:off x="2021" y="1452"/>
              <a:ext cx="630" cy="163"/>
            </a:xfrm>
            <a:custGeom>
              <a:avLst/>
              <a:gdLst/>
              <a:ahLst/>
              <a:cxnLst>
                <a:cxn ang="0">
                  <a:pos x="12" y="0"/>
                </a:cxn>
                <a:cxn ang="0">
                  <a:pos x="1098" y="0"/>
                </a:cxn>
                <a:cxn ang="0">
                  <a:pos x="1101" y="102"/>
                </a:cxn>
                <a:cxn ang="0">
                  <a:pos x="1116" y="138"/>
                </a:cxn>
                <a:cxn ang="0">
                  <a:pos x="1107" y="210"/>
                </a:cxn>
                <a:cxn ang="0">
                  <a:pos x="1080" y="285"/>
                </a:cxn>
                <a:cxn ang="0">
                  <a:pos x="18" y="288"/>
                </a:cxn>
                <a:cxn ang="0">
                  <a:pos x="0" y="195"/>
                </a:cxn>
                <a:cxn ang="0">
                  <a:pos x="15" y="114"/>
                </a:cxn>
                <a:cxn ang="0">
                  <a:pos x="3" y="48"/>
                </a:cxn>
                <a:cxn ang="0">
                  <a:pos x="12" y="0"/>
                </a:cxn>
              </a:cxnLst>
              <a:rect l="0" t="0" r="r" b="b"/>
              <a:pathLst>
                <a:path w="1116" h="288">
                  <a:moveTo>
                    <a:pt x="12" y="0"/>
                  </a:moveTo>
                  <a:lnTo>
                    <a:pt x="1098" y="0"/>
                  </a:lnTo>
                  <a:cubicBezTo>
                    <a:pt x="1101" y="100"/>
                    <a:pt x="1101" y="66"/>
                    <a:pt x="1101" y="102"/>
                  </a:cubicBezTo>
                  <a:lnTo>
                    <a:pt x="1116" y="138"/>
                  </a:lnTo>
                  <a:lnTo>
                    <a:pt x="1107" y="210"/>
                  </a:lnTo>
                  <a:lnTo>
                    <a:pt x="1080" y="285"/>
                  </a:lnTo>
                  <a:lnTo>
                    <a:pt x="18" y="288"/>
                  </a:lnTo>
                  <a:lnTo>
                    <a:pt x="0" y="195"/>
                  </a:lnTo>
                  <a:lnTo>
                    <a:pt x="15" y="114"/>
                  </a:lnTo>
                  <a:lnTo>
                    <a:pt x="3" y="48"/>
                  </a:lnTo>
                  <a:lnTo>
                    <a:pt x="12" y="0"/>
                  </a:lnTo>
                  <a:close/>
                </a:path>
              </a:pathLst>
            </a:custGeom>
            <a:solidFill>
              <a:srgbClr val="D1D1D1"/>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87" name="Group 93">
              <a:extLst>
                <a:ext uri="{FF2B5EF4-FFF2-40B4-BE49-F238E27FC236}">
                  <a16:creationId xmlns:a16="http://schemas.microsoft.com/office/drawing/2014/main" id="{0BA15510-7CD4-6423-69CE-9AE30C570167}"/>
                </a:ext>
              </a:extLst>
            </p:cNvPr>
            <p:cNvGrpSpPr>
              <a:grpSpLocks noChangeAspect="1"/>
            </p:cNvGrpSpPr>
            <p:nvPr/>
          </p:nvGrpSpPr>
          <p:grpSpPr bwMode="auto">
            <a:xfrm>
              <a:off x="2089" y="1478"/>
              <a:ext cx="461" cy="125"/>
              <a:chOff x="1658" y="2448"/>
              <a:chExt cx="710" cy="242"/>
            </a:xfrm>
          </p:grpSpPr>
          <p:sp>
            <p:nvSpPr>
              <p:cNvPr id="113" name="Freeform 94">
                <a:extLst>
                  <a:ext uri="{FF2B5EF4-FFF2-40B4-BE49-F238E27FC236}">
                    <a16:creationId xmlns:a16="http://schemas.microsoft.com/office/drawing/2014/main" id="{9DCE26AD-4E8C-67F3-147A-E89350B60EFD}"/>
                  </a:ext>
                </a:extLst>
              </p:cNvPr>
              <p:cNvSpPr>
                <a:spLocks noChangeAspect="1"/>
              </p:cNvSpPr>
              <p:nvPr/>
            </p:nvSpPr>
            <p:spPr bwMode="auto">
              <a:xfrm>
                <a:off x="1804" y="2602"/>
                <a:ext cx="21" cy="8"/>
              </a:xfrm>
              <a:custGeom>
                <a:avLst/>
                <a:gdLst/>
                <a:ahLst/>
                <a:cxnLst>
                  <a:cxn ang="0">
                    <a:pos x="0" y="13"/>
                  </a:cxn>
                  <a:cxn ang="0">
                    <a:pos x="28" y="0"/>
                  </a:cxn>
                  <a:cxn ang="0">
                    <a:pos x="41" y="17"/>
                  </a:cxn>
                </a:cxnLst>
                <a:rect l="0" t="0" r="r" b="b"/>
                <a:pathLst>
                  <a:path w="41" h="17">
                    <a:moveTo>
                      <a:pt x="0" y="13"/>
                    </a:moveTo>
                    <a:lnTo>
                      <a:pt x="28"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14" name="Freeform 95">
                <a:extLst>
                  <a:ext uri="{FF2B5EF4-FFF2-40B4-BE49-F238E27FC236}">
                    <a16:creationId xmlns:a16="http://schemas.microsoft.com/office/drawing/2014/main" id="{B4F456A3-83B9-440F-CEBA-63D23FE4D301}"/>
                  </a:ext>
                </a:extLst>
              </p:cNvPr>
              <p:cNvSpPr>
                <a:spLocks noChangeAspect="1"/>
              </p:cNvSpPr>
              <p:nvPr/>
            </p:nvSpPr>
            <p:spPr bwMode="auto">
              <a:xfrm>
                <a:off x="1658" y="2503"/>
                <a:ext cx="21" cy="9"/>
              </a:xfrm>
              <a:custGeom>
                <a:avLst/>
                <a:gdLst/>
                <a:ahLst/>
                <a:cxnLst>
                  <a:cxn ang="0">
                    <a:pos x="0" y="13"/>
                  </a:cxn>
                  <a:cxn ang="0">
                    <a:pos x="29" y="0"/>
                  </a:cxn>
                  <a:cxn ang="0">
                    <a:pos x="41" y="17"/>
                  </a:cxn>
                </a:cxnLst>
                <a:rect l="0" t="0" r="r" b="b"/>
                <a:pathLst>
                  <a:path w="41" h="17">
                    <a:moveTo>
                      <a:pt x="0" y="13"/>
                    </a:moveTo>
                    <a:lnTo>
                      <a:pt x="29"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15" name="Freeform 96">
                <a:extLst>
                  <a:ext uri="{FF2B5EF4-FFF2-40B4-BE49-F238E27FC236}">
                    <a16:creationId xmlns:a16="http://schemas.microsoft.com/office/drawing/2014/main" id="{96C39575-064E-E0F3-8C9C-0FB5B18FE20B}"/>
                  </a:ext>
                </a:extLst>
              </p:cNvPr>
              <p:cNvSpPr>
                <a:spLocks noChangeAspect="1"/>
              </p:cNvSpPr>
              <p:nvPr/>
            </p:nvSpPr>
            <p:spPr bwMode="auto">
              <a:xfrm>
                <a:off x="2066" y="2448"/>
                <a:ext cx="22" cy="8"/>
              </a:xfrm>
              <a:custGeom>
                <a:avLst/>
                <a:gdLst/>
                <a:ahLst/>
                <a:cxnLst>
                  <a:cxn ang="0">
                    <a:pos x="0" y="13"/>
                  </a:cxn>
                  <a:cxn ang="0">
                    <a:pos x="30" y="0"/>
                  </a:cxn>
                  <a:cxn ang="0">
                    <a:pos x="43" y="18"/>
                  </a:cxn>
                </a:cxnLst>
                <a:rect l="0" t="0" r="r" b="b"/>
                <a:pathLst>
                  <a:path w="43" h="18">
                    <a:moveTo>
                      <a:pt x="0" y="13"/>
                    </a:moveTo>
                    <a:lnTo>
                      <a:pt x="30" y="0"/>
                    </a:lnTo>
                    <a:lnTo>
                      <a:pt x="43" y="18"/>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16" name="Freeform 97">
                <a:extLst>
                  <a:ext uri="{FF2B5EF4-FFF2-40B4-BE49-F238E27FC236}">
                    <a16:creationId xmlns:a16="http://schemas.microsoft.com/office/drawing/2014/main" id="{EC893537-8AF3-24BA-2646-E81C28E82B8E}"/>
                  </a:ext>
                </a:extLst>
              </p:cNvPr>
              <p:cNvSpPr>
                <a:spLocks noChangeAspect="1"/>
              </p:cNvSpPr>
              <p:nvPr/>
            </p:nvSpPr>
            <p:spPr bwMode="auto">
              <a:xfrm>
                <a:off x="2282" y="2643"/>
                <a:ext cx="21" cy="9"/>
              </a:xfrm>
              <a:custGeom>
                <a:avLst/>
                <a:gdLst/>
                <a:ahLst/>
                <a:cxnLst>
                  <a:cxn ang="0">
                    <a:pos x="0" y="13"/>
                  </a:cxn>
                  <a:cxn ang="0">
                    <a:pos x="31" y="0"/>
                  </a:cxn>
                  <a:cxn ang="0">
                    <a:pos x="43" y="17"/>
                  </a:cxn>
                </a:cxnLst>
                <a:rect l="0" t="0" r="r" b="b"/>
                <a:pathLst>
                  <a:path w="43" h="17">
                    <a:moveTo>
                      <a:pt x="0" y="13"/>
                    </a:moveTo>
                    <a:lnTo>
                      <a:pt x="31" y="0"/>
                    </a:lnTo>
                    <a:lnTo>
                      <a:pt x="43" y="17"/>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17" name="Freeform 98">
                <a:extLst>
                  <a:ext uri="{FF2B5EF4-FFF2-40B4-BE49-F238E27FC236}">
                    <a16:creationId xmlns:a16="http://schemas.microsoft.com/office/drawing/2014/main" id="{44ED06BD-E3A4-0828-A004-2C3E81E6F71F}"/>
                  </a:ext>
                </a:extLst>
              </p:cNvPr>
              <p:cNvSpPr>
                <a:spLocks noChangeAspect="1"/>
              </p:cNvSpPr>
              <p:nvPr/>
            </p:nvSpPr>
            <p:spPr bwMode="auto">
              <a:xfrm>
                <a:off x="2215" y="2499"/>
                <a:ext cx="21" cy="9"/>
              </a:xfrm>
              <a:custGeom>
                <a:avLst/>
                <a:gdLst/>
                <a:ahLst/>
                <a:cxnLst>
                  <a:cxn ang="0">
                    <a:pos x="0" y="13"/>
                  </a:cxn>
                  <a:cxn ang="0">
                    <a:pos x="30" y="0"/>
                  </a:cxn>
                  <a:cxn ang="0">
                    <a:pos x="43" y="17"/>
                  </a:cxn>
                </a:cxnLst>
                <a:rect l="0" t="0" r="r" b="b"/>
                <a:pathLst>
                  <a:path w="43" h="17">
                    <a:moveTo>
                      <a:pt x="0" y="13"/>
                    </a:moveTo>
                    <a:lnTo>
                      <a:pt x="30" y="0"/>
                    </a:lnTo>
                    <a:lnTo>
                      <a:pt x="43"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18" name="Freeform 99">
                <a:extLst>
                  <a:ext uri="{FF2B5EF4-FFF2-40B4-BE49-F238E27FC236}">
                    <a16:creationId xmlns:a16="http://schemas.microsoft.com/office/drawing/2014/main" id="{C8F3DFD8-D5FA-51E6-C24A-581FEE7E081B}"/>
                  </a:ext>
                </a:extLst>
              </p:cNvPr>
              <p:cNvSpPr>
                <a:spLocks noChangeAspect="1"/>
              </p:cNvSpPr>
              <p:nvPr/>
            </p:nvSpPr>
            <p:spPr bwMode="auto">
              <a:xfrm>
                <a:off x="1714" y="2448"/>
                <a:ext cx="29" cy="12"/>
              </a:xfrm>
              <a:custGeom>
                <a:avLst/>
                <a:gdLst/>
                <a:ahLst/>
                <a:cxnLst>
                  <a:cxn ang="0">
                    <a:pos x="0" y="0"/>
                  </a:cxn>
                  <a:cxn ang="0">
                    <a:pos x="20" y="25"/>
                  </a:cxn>
                  <a:cxn ang="0">
                    <a:pos x="33" y="12"/>
                  </a:cxn>
                  <a:cxn ang="0">
                    <a:pos x="59" y="25"/>
                  </a:cxn>
                </a:cxnLst>
                <a:rect l="0" t="0" r="r" b="b"/>
                <a:pathLst>
                  <a:path w="59" h="25">
                    <a:moveTo>
                      <a:pt x="0" y="0"/>
                    </a:moveTo>
                    <a:lnTo>
                      <a:pt x="20" y="25"/>
                    </a:lnTo>
                    <a:lnTo>
                      <a:pt x="33" y="12"/>
                    </a:lnTo>
                    <a:lnTo>
                      <a:pt x="59" y="25"/>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19" name="Freeform 100">
                <a:extLst>
                  <a:ext uri="{FF2B5EF4-FFF2-40B4-BE49-F238E27FC236}">
                    <a16:creationId xmlns:a16="http://schemas.microsoft.com/office/drawing/2014/main" id="{AF1C0D95-AE88-FC1B-5C32-A834ACE89A55}"/>
                  </a:ext>
                </a:extLst>
              </p:cNvPr>
              <p:cNvSpPr>
                <a:spLocks noChangeAspect="1"/>
              </p:cNvSpPr>
              <p:nvPr/>
            </p:nvSpPr>
            <p:spPr bwMode="auto">
              <a:xfrm>
                <a:off x="1816" y="2448"/>
                <a:ext cx="29" cy="12"/>
              </a:xfrm>
              <a:custGeom>
                <a:avLst/>
                <a:gdLst/>
                <a:ahLst/>
                <a:cxnLst>
                  <a:cxn ang="0">
                    <a:pos x="0" y="0"/>
                  </a:cxn>
                  <a:cxn ang="0">
                    <a:pos x="21" y="25"/>
                  </a:cxn>
                  <a:cxn ang="0">
                    <a:pos x="34" y="12"/>
                  </a:cxn>
                  <a:cxn ang="0">
                    <a:pos x="59" y="25"/>
                  </a:cxn>
                </a:cxnLst>
                <a:rect l="0" t="0" r="r" b="b"/>
                <a:pathLst>
                  <a:path w="59" h="25">
                    <a:moveTo>
                      <a:pt x="0" y="0"/>
                    </a:moveTo>
                    <a:lnTo>
                      <a:pt x="21" y="25"/>
                    </a:lnTo>
                    <a:lnTo>
                      <a:pt x="34" y="12"/>
                    </a:lnTo>
                    <a:lnTo>
                      <a:pt x="59" y="25"/>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20" name="Freeform 101">
                <a:extLst>
                  <a:ext uri="{FF2B5EF4-FFF2-40B4-BE49-F238E27FC236}">
                    <a16:creationId xmlns:a16="http://schemas.microsoft.com/office/drawing/2014/main" id="{791CFDF9-7FC2-3866-250E-9D68C776887B}"/>
                  </a:ext>
                </a:extLst>
              </p:cNvPr>
              <p:cNvSpPr>
                <a:spLocks noChangeAspect="1"/>
              </p:cNvSpPr>
              <p:nvPr/>
            </p:nvSpPr>
            <p:spPr bwMode="auto">
              <a:xfrm>
                <a:off x="1918" y="2581"/>
                <a:ext cx="30"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21" name="Freeform 102">
                <a:extLst>
                  <a:ext uri="{FF2B5EF4-FFF2-40B4-BE49-F238E27FC236}">
                    <a16:creationId xmlns:a16="http://schemas.microsoft.com/office/drawing/2014/main" id="{20E78866-D86D-05C5-0DB8-AA88A7C02FB4}"/>
                  </a:ext>
                </a:extLst>
              </p:cNvPr>
              <p:cNvSpPr>
                <a:spLocks noChangeAspect="1"/>
              </p:cNvSpPr>
              <p:nvPr/>
            </p:nvSpPr>
            <p:spPr bwMode="auto">
              <a:xfrm>
                <a:off x="2155" y="2505"/>
                <a:ext cx="29"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22" name="Freeform 103">
                <a:extLst>
                  <a:ext uri="{FF2B5EF4-FFF2-40B4-BE49-F238E27FC236}">
                    <a16:creationId xmlns:a16="http://schemas.microsoft.com/office/drawing/2014/main" id="{DA6755F3-A531-44E3-28EE-6A236FFA6301}"/>
                  </a:ext>
                </a:extLst>
              </p:cNvPr>
              <p:cNvSpPr>
                <a:spLocks noChangeAspect="1"/>
              </p:cNvSpPr>
              <p:nvPr/>
            </p:nvSpPr>
            <p:spPr bwMode="auto">
              <a:xfrm>
                <a:off x="1789" y="2524"/>
                <a:ext cx="20" cy="26"/>
              </a:xfrm>
              <a:custGeom>
                <a:avLst/>
                <a:gdLst/>
                <a:ahLst/>
                <a:cxnLst>
                  <a:cxn ang="0">
                    <a:pos x="5" y="0"/>
                  </a:cxn>
                  <a:cxn ang="0">
                    <a:pos x="0" y="29"/>
                  </a:cxn>
                  <a:cxn ang="0">
                    <a:pos x="10" y="52"/>
                  </a:cxn>
                  <a:cxn ang="0">
                    <a:pos x="38" y="18"/>
                  </a:cxn>
                  <a:cxn ang="0">
                    <a:pos x="5" y="0"/>
                  </a:cxn>
                </a:cxnLst>
                <a:rect l="0" t="0" r="r" b="b"/>
                <a:pathLst>
                  <a:path w="38" h="52">
                    <a:moveTo>
                      <a:pt x="5" y="0"/>
                    </a:moveTo>
                    <a:lnTo>
                      <a:pt x="0" y="29"/>
                    </a:lnTo>
                    <a:lnTo>
                      <a:pt x="10" y="52"/>
                    </a:lnTo>
                    <a:lnTo>
                      <a:pt x="38" y="18"/>
                    </a:lnTo>
                    <a:lnTo>
                      <a:pt x="5"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23" name="Freeform 104">
                <a:extLst>
                  <a:ext uri="{FF2B5EF4-FFF2-40B4-BE49-F238E27FC236}">
                    <a16:creationId xmlns:a16="http://schemas.microsoft.com/office/drawing/2014/main" id="{FCC9CB0C-97FF-3737-1BDE-760E7334401E}"/>
                  </a:ext>
                </a:extLst>
              </p:cNvPr>
              <p:cNvSpPr>
                <a:spLocks noChangeAspect="1"/>
              </p:cNvSpPr>
              <p:nvPr/>
            </p:nvSpPr>
            <p:spPr bwMode="auto">
              <a:xfrm>
                <a:off x="2348" y="2448"/>
                <a:ext cx="20" cy="26"/>
              </a:xfrm>
              <a:custGeom>
                <a:avLst/>
                <a:gdLst/>
                <a:ahLst/>
                <a:cxnLst>
                  <a:cxn ang="0">
                    <a:pos x="6" y="0"/>
                  </a:cxn>
                  <a:cxn ang="0">
                    <a:pos x="0" y="29"/>
                  </a:cxn>
                  <a:cxn ang="0">
                    <a:pos x="12" y="52"/>
                  </a:cxn>
                  <a:cxn ang="0">
                    <a:pos x="41" y="18"/>
                  </a:cxn>
                  <a:cxn ang="0">
                    <a:pos x="6" y="0"/>
                  </a:cxn>
                </a:cxnLst>
                <a:rect l="0" t="0" r="r" b="b"/>
                <a:pathLst>
                  <a:path w="41" h="52">
                    <a:moveTo>
                      <a:pt x="6" y="0"/>
                    </a:moveTo>
                    <a:lnTo>
                      <a:pt x="0" y="29"/>
                    </a:lnTo>
                    <a:lnTo>
                      <a:pt x="12" y="52"/>
                    </a:lnTo>
                    <a:lnTo>
                      <a:pt x="41" y="18"/>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24" name="Freeform 105">
                <a:extLst>
                  <a:ext uri="{FF2B5EF4-FFF2-40B4-BE49-F238E27FC236}">
                    <a16:creationId xmlns:a16="http://schemas.microsoft.com/office/drawing/2014/main" id="{3273F948-42B5-FA7F-5787-07D64C027350}"/>
                  </a:ext>
                </a:extLst>
              </p:cNvPr>
              <p:cNvSpPr>
                <a:spLocks noChangeAspect="1"/>
              </p:cNvSpPr>
              <p:nvPr/>
            </p:nvSpPr>
            <p:spPr bwMode="auto">
              <a:xfrm>
                <a:off x="1913" y="2665"/>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25" name="Freeform 106">
                <a:extLst>
                  <a:ext uri="{FF2B5EF4-FFF2-40B4-BE49-F238E27FC236}">
                    <a16:creationId xmlns:a16="http://schemas.microsoft.com/office/drawing/2014/main" id="{A3ED5D07-20D2-8909-E40A-828F732E20CC}"/>
                  </a:ext>
                </a:extLst>
              </p:cNvPr>
              <p:cNvSpPr>
                <a:spLocks noChangeAspect="1"/>
              </p:cNvSpPr>
              <p:nvPr/>
            </p:nvSpPr>
            <p:spPr bwMode="auto">
              <a:xfrm>
                <a:off x="2030" y="2584"/>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88" name="Freeform 107">
              <a:extLst>
                <a:ext uri="{FF2B5EF4-FFF2-40B4-BE49-F238E27FC236}">
                  <a16:creationId xmlns:a16="http://schemas.microsoft.com/office/drawing/2014/main" id="{8EDDDB76-2DFA-8A0A-D05D-ED967A0A0322}"/>
                </a:ext>
              </a:extLst>
            </p:cNvPr>
            <p:cNvSpPr>
              <a:spLocks noChangeAspect="1"/>
            </p:cNvSpPr>
            <p:nvPr/>
          </p:nvSpPr>
          <p:spPr bwMode="auto">
            <a:xfrm>
              <a:off x="2505" y="1175"/>
              <a:ext cx="29" cy="34"/>
            </a:xfrm>
            <a:custGeom>
              <a:avLst/>
              <a:gdLst/>
              <a:ahLst/>
              <a:cxnLst>
                <a:cxn ang="0">
                  <a:pos x="0" y="60"/>
                </a:cxn>
                <a:cxn ang="0">
                  <a:pos x="21" y="36"/>
                </a:cxn>
                <a:cxn ang="0">
                  <a:pos x="30" y="18"/>
                </a:cxn>
                <a:cxn ang="0">
                  <a:pos x="48" y="9"/>
                </a:cxn>
                <a:cxn ang="0">
                  <a:pos x="51" y="0"/>
                </a:cxn>
              </a:cxnLst>
              <a:rect l="0" t="0" r="r" b="b"/>
              <a:pathLst>
                <a:path w="51" h="60">
                  <a:moveTo>
                    <a:pt x="0" y="60"/>
                  </a:moveTo>
                  <a:cubicBezTo>
                    <a:pt x="3" y="43"/>
                    <a:pt x="5" y="41"/>
                    <a:pt x="21" y="36"/>
                  </a:cubicBezTo>
                  <a:cubicBezTo>
                    <a:pt x="25" y="30"/>
                    <a:pt x="25" y="23"/>
                    <a:pt x="30" y="18"/>
                  </a:cubicBezTo>
                  <a:cubicBezTo>
                    <a:pt x="35" y="13"/>
                    <a:pt x="42" y="13"/>
                    <a:pt x="48" y="9"/>
                  </a:cubicBezTo>
                  <a:cubicBezTo>
                    <a:pt x="49" y="6"/>
                    <a:pt x="51" y="0"/>
                    <a:pt x="51"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89" name="Freeform 108">
              <a:extLst>
                <a:ext uri="{FF2B5EF4-FFF2-40B4-BE49-F238E27FC236}">
                  <a16:creationId xmlns:a16="http://schemas.microsoft.com/office/drawing/2014/main" id="{871CBCF8-0617-BD79-C4B2-E79BA34BAB8C}"/>
                </a:ext>
              </a:extLst>
            </p:cNvPr>
            <p:cNvSpPr>
              <a:spLocks noChangeAspect="1"/>
            </p:cNvSpPr>
            <p:nvPr/>
          </p:nvSpPr>
          <p:spPr bwMode="auto">
            <a:xfrm>
              <a:off x="2371" y="1325"/>
              <a:ext cx="29" cy="27"/>
            </a:xfrm>
            <a:custGeom>
              <a:avLst/>
              <a:gdLst/>
              <a:ahLst/>
              <a:cxnLst>
                <a:cxn ang="0">
                  <a:pos x="0" y="49"/>
                </a:cxn>
                <a:cxn ang="0">
                  <a:pos x="21" y="34"/>
                </a:cxn>
                <a:cxn ang="0">
                  <a:pos x="24" y="22"/>
                </a:cxn>
                <a:cxn ang="0">
                  <a:pos x="42" y="10"/>
                </a:cxn>
                <a:cxn ang="0">
                  <a:pos x="51" y="1"/>
                </a:cxn>
              </a:cxnLst>
              <a:rect l="0" t="0" r="r" b="b"/>
              <a:pathLst>
                <a:path w="51" h="49">
                  <a:moveTo>
                    <a:pt x="0" y="49"/>
                  </a:moveTo>
                  <a:cubicBezTo>
                    <a:pt x="19" y="43"/>
                    <a:pt x="17" y="49"/>
                    <a:pt x="21" y="34"/>
                  </a:cubicBezTo>
                  <a:cubicBezTo>
                    <a:pt x="22" y="30"/>
                    <a:pt x="21" y="25"/>
                    <a:pt x="24" y="22"/>
                  </a:cubicBezTo>
                  <a:cubicBezTo>
                    <a:pt x="29" y="17"/>
                    <a:pt x="42" y="10"/>
                    <a:pt x="42" y="10"/>
                  </a:cubicBezTo>
                  <a:cubicBezTo>
                    <a:pt x="49" y="0"/>
                    <a:pt x="44" y="1"/>
                    <a:pt x="51" y="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90" name="Freeform 109">
              <a:extLst>
                <a:ext uri="{FF2B5EF4-FFF2-40B4-BE49-F238E27FC236}">
                  <a16:creationId xmlns:a16="http://schemas.microsoft.com/office/drawing/2014/main" id="{71DF39E1-9F14-EB60-B977-6CF27E8E6676}"/>
                </a:ext>
              </a:extLst>
            </p:cNvPr>
            <p:cNvSpPr>
              <a:spLocks noChangeAspect="1"/>
            </p:cNvSpPr>
            <p:nvPr/>
          </p:nvSpPr>
          <p:spPr bwMode="auto">
            <a:xfrm>
              <a:off x="2256" y="1312"/>
              <a:ext cx="34" cy="39"/>
            </a:xfrm>
            <a:custGeom>
              <a:avLst/>
              <a:gdLst/>
              <a:ahLst/>
              <a:cxnLst>
                <a:cxn ang="0">
                  <a:pos x="60" y="69"/>
                </a:cxn>
                <a:cxn ang="0">
                  <a:pos x="36" y="45"/>
                </a:cxn>
                <a:cxn ang="0">
                  <a:pos x="18" y="39"/>
                </a:cxn>
                <a:cxn ang="0">
                  <a:pos x="0" y="0"/>
                </a:cxn>
              </a:cxnLst>
              <a:rect l="0" t="0" r="r" b="b"/>
              <a:pathLst>
                <a:path w="60" h="69">
                  <a:moveTo>
                    <a:pt x="60" y="69"/>
                  </a:moveTo>
                  <a:cubicBezTo>
                    <a:pt x="52" y="45"/>
                    <a:pt x="60" y="53"/>
                    <a:pt x="36" y="45"/>
                  </a:cubicBezTo>
                  <a:cubicBezTo>
                    <a:pt x="30" y="43"/>
                    <a:pt x="18" y="39"/>
                    <a:pt x="18" y="39"/>
                  </a:cubicBezTo>
                  <a:cubicBezTo>
                    <a:pt x="11" y="29"/>
                    <a:pt x="0" y="12"/>
                    <a:pt x="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91" name="Freeform 110">
              <a:extLst>
                <a:ext uri="{FF2B5EF4-FFF2-40B4-BE49-F238E27FC236}">
                  <a16:creationId xmlns:a16="http://schemas.microsoft.com/office/drawing/2014/main" id="{6A1BED1E-CAEC-BC51-2676-18999518DCF7}"/>
                </a:ext>
              </a:extLst>
            </p:cNvPr>
            <p:cNvSpPr>
              <a:spLocks noChangeAspect="1"/>
            </p:cNvSpPr>
            <p:nvPr/>
          </p:nvSpPr>
          <p:spPr bwMode="auto">
            <a:xfrm>
              <a:off x="2124" y="1412"/>
              <a:ext cx="34" cy="23"/>
            </a:xfrm>
            <a:custGeom>
              <a:avLst/>
              <a:gdLst/>
              <a:ahLst/>
              <a:cxnLst>
                <a:cxn ang="0">
                  <a:pos x="60" y="0"/>
                </a:cxn>
                <a:cxn ang="0">
                  <a:pos x="54" y="18"/>
                </a:cxn>
                <a:cxn ang="0">
                  <a:pos x="30" y="24"/>
                </a:cxn>
                <a:cxn ang="0">
                  <a:pos x="0" y="42"/>
                </a:cxn>
              </a:cxnLst>
              <a:rect l="0" t="0" r="r" b="b"/>
              <a:pathLst>
                <a:path w="60" h="42">
                  <a:moveTo>
                    <a:pt x="60" y="0"/>
                  </a:moveTo>
                  <a:cubicBezTo>
                    <a:pt x="58" y="6"/>
                    <a:pt x="56" y="12"/>
                    <a:pt x="54" y="18"/>
                  </a:cubicBezTo>
                  <a:cubicBezTo>
                    <a:pt x="51" y="26"/>
                    <a:pt x="30" y="24"/>
                    <a:pt x="30" y="24"/>
                  </a:cubicBezTo>
                  <a:cubicBezTo>
                    <a:pt x="20" y="31"/>
                    <a:pt x="9" y="33"/>
                    <a:pt x="0" y="4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92" name="Freeform 111">
              <a:extLst>
                <a:ext uri="{FF2B5EF4-FFF2-40B4-BE49-F238E27FC236}">
                  <a16:creationId xmlns:a16="http://schemas.microsoft.com/office/drawing/2014/main" id="{FCAD0497-05AA-402D-6E71-87125AF65E51}"/>
                </a:ext>
              </a:extLst>
            </p:cNvPr>
            <p:cNvSpPr>
              <a:spLocks noChangeAspect="1"/>
            </p:cNvSpPr>
            <p:nvPr/>
          </p:nvSpPr>
          <p:spPr bwMode="auto">
            <a:xfrm>
              <a:off x="2269" y="1014"/>
              <a:ext cx="19" cy="49"/>
            </a:xfrm>
            <a:custGeom>
              <a:avLst/>
              <a:gdLst/>
              <a:ahLst/>
              <a:cxnLst>
                <a:cxn ang="0">
                  <a:pos x="34" y="87"/>
                </a:cxn>
                <a:cxn ang="0">
                  <a:pos x="16" y="54"/>
                </a:cxn>
                <a:cxn ang="0">
                  <a:pos x="13" y="33"/>
                </a:cxn>
                <a:cxn ang="0">
                  <a:pos x="1" y="12"/>
                </a:cxn>
              </a:cxnLst>
              <a:rect l="0" t="0" r="r" b="b"/>
              <a:pathLst>
                <a:path w="34" h="87">
                  <a:moveTo>
                    <a:pt x="34" y="87"/>
                  </a:moveTo>
                  <a:cubicBezTo>
                    <a:pt x="30" y="65"/>
                    <a:pt x="27" y="70"/>
                    <a:pt x="16" y="54"/>
                  </a:cubicBezTo>
                  <a:cubicBezTo>
                    <a:pt x="15" y="47"/>
                    <a:pt x="16" y="40"/>
                    <a:pt x="13" y="33"/>
                  </a:cubicBezTo>
                  <a:cubicBezTo>
                    <a:pt x="0" y="0"/>
                    <a:pt x="1" y="24"/>
                    <a:pt x="1" y="1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93" name="Freeform 112">
              <a:extLst>
                <a:ext uri="{FF2B5EF4-FFF2-40B4-BE49-F238E27FC236}">
                  <a16:creationId xmlns:a16="http://schemas.microsoft.com/office/drawing/2014/main" id="{3A42E9A0-D949-372F-9D6C-A82E7A9246B9}"/>
                </a:ext>
              </a:extLst>
            </p:cNvPr>
            <p:cNvSpPr>
              <a:spLocks noChangeAspect="1"/>
            </p:cNvSpPr>
            <p:nvPr/>
          </p:nvSpPr>
          <p:spPr bwMode="auto">
            <a:xfrm>
              <a:off x="2108" y="905"/>
              <a:ext cx="9" cy="70"/>
            </a:xfrm>
            <a:custGeom>
              <a:avLst/>
              <a:gdLst/>
              <a:ahLst/>
              <a:cxnLst>
                <a:cxn ang="0">
                  <a:pos x="9" y="123"/>
                </a:cxn>
                <a:cxn ang="0">
                  <a:pos x="6" y="81"/>
                </a:cxn>
                <a:cxn ang="0">
                  <a:pos x="0" y="63"/>
                </a:cxn>
                <a:cxn ang="0">
                  <a:pos x="15" y="0"/>
                </a:cxn>
              </a:cxnLst>
              <a:rect l="0" t="0" r="r" b="b"/>
              <a:pathLst>
                <a:path w="15" h="123">
                  <a:moveTo>
                    <a:pt x="9" y="123"/>
                  </a:moveTo>
                  <a:cubicBezTo>
                    <a:pt x="8" y="109"/>
                    <a:pt x="8" y="95"/>
                    <a:pt x="6" y="81"/>
                  </a:cubicBezTo>
                  <a:cubicBezTo>
                    <a:pt x="5" y="75"/>
                    <a:pt x="0" y="63"/>
                    <a:pt x="0" y="63"/>
                  </a:cubicBezTo>
                  <a:cubicBezTo>
                    <a:pt x="12" y="28"/>
                    <a:pt x="15" y="45"/>
                    <a:pt x="15"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94" name="Freeform 113">
              <a:extLst>
                <a:ext uri="{FF2B5EF4-FFF2-40B4-BE49-F238E27FC236}">
                  <a16:creationId xmlns:a16="http://schemas.microsoft.com/office/drawing/2014/main" id="{DB7B41E7-C389-D404-B8B3-0D3EE0D1CFD6}"/>
                </a:ext>
              </a:extLst>
            </p:cNvPr>
            <p:cNvSpPr>
              <a:spLocks noChangeAspect="1"/>
            </p:cNvSpPr>
            <p:nvPr/>
          </p:nvSpPr>
          <p:spPr bwMode="auto">
            <a:xfrm>
              <a:off x="2083" y="1085"/>
              <a:ext cx="66" cy="12"/>
            </a:xfrm>
            <a:custGeom>
              <a:avLst/>
              <a:gdLst/>
              <a:ahLst/>
              <a:cxnLst>
                <a:cxn ang="0">
                  <a:pos x="0" y="8"/>
                </a:cxn>
                <a:cxn ang="0">
                  <a:pos x="48" y="14"/>
                </a:cxn>
                <a:cxn ang="0">
                  <a:pos x="66" y="20"/>
                </a:cxn>
                <a:cxn ang="0">
                  <a:pos x="117" y="11"/>
                </a:cxn>
              </a:cxnLst>
              <a:rect l="0" t="0" r="r" b="b"/>
              <a:pathLst>
                <a:path w="117" h="20">
                  <a:moveTo>
                    <a:pt x="0" y="8"/>
                  </a:moveTo>
                  <a:cubicBezTo>
                    <a:pt x="23" y="0"/>
                    <a:pt x="27" y="5"/>
                    <a:pt x="48" y="14"/>
                  </a:cubicBezTo>
                  <a:cubicBezTo>
                    <a:pt x="54" y="17"/>
                    <a:pt x="66" y="20"/>
                    <a:pt x="66" y="20"/>
                  </a:cubicBezTo>
                  <a:cubicBezTo>
                    <a:pt x="80" y="19"/>
                    <a:pt x="103" y="11"/>
                    <a:pt x="117" y="1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95" name="Freeform 114">
              <a:extLst>
                <a:ext uri="{FF2B5EF4-FFF2-40B4-BE49-F238E27FC236}">
                  <a16:creationId xmlns:a16="http://schemas.microsoft.com/office/drawing/2014/main" id="{A3ABBC63-584D-36EE-9ADE-63772FAE95C0}"/>
                </a:ext>
              </a:extLst>
            </p:cNvPr>
            <p:cNvSpPr>
              <a:spLocks noChangeAspect="1"/>
            </p:cNvSpPr>
            <p:nvPr/>
          </p:nvSpPr>
          <p:spPr bwMode="auto">
            <a:xfrm>
              <a:off x="2373" y="1358"/>
              <a:ext cx="51" cy="54"/>
            </a:xfrm>
            <a:custGeom>
              <a:avLst/>
              <a:gdLst/>
              <a:ahLst/>
              <a:cxnLst>
                <a:cxn ang="0">
                  <a:pos x="0" y="96"/>
                </a:cxn>
                <a:cxn ang="0">
                  <a:pos x="21" y="78"/>
                </a:cxn>
                <a:cxn ang="0">
                  <a:pos x="36" y="42"/>
                </a:cxn>
                <a:cxn ang="0">
                  <a:pos x="54" y="30"/>
                </a:cxn>
                <a:cxn ang="0">
                  <a:pos x="90" y="0"/>
                </a:cxn>
              </a:cxnLst>
              <a:rect l="0" t="0" r="r" b="b"/>
              <a:pathLst>
                <a:path w="90" h="96">
                  <a:moveTo>
                    <a:pt x="0" y="96"/>
                  </a:moveTo>
                  <a:cubicBezTo>
                    <a:pt x="4" y="84"/>
                    <a:pt x="10" y="85"/>
                    <a:pt x="21" y="78"/>
                  </a:cubicBezTo>
                  <a:cubicBezTo>
                    <a:pt x="23" y="73"/>
                    <a:pt x="34" y="43"/>
                    <a:pt x="36" y="42"/>
                  </a:cubicBezTo>
                  <a:cubicBezTo>
                    <a:pt x="42" y="38"/>
                    <a:pt x="54" y="30"/>
                    <a:pt x="54" y="30"/>
                  </a:cubicBezTo>
                  <a:cubicBezTo>
                    <a:pt x="63" y="16"/>
                    <a:pt x="73" y="0"/>
                    <a:pt x="9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96" name="Freeform 115">
              <a:extLst>
                <a:ext uri="{FF2B5EF4-FFF2-40B4-BE49-F238E27FC236}">
                  <a16:creationId xmlns:a16="http://schemas.microsoft.com/office/drawing/2014/main" id="{5EDB777D-29C2-EDE2-FDEA-50A0866FD450}"/>
                </a:ext>
              </a:extLst>
            </p:cNvPr>
            <p:cNvSpPr>
              <a:spLocks noChangeAspect="1"/>
            </p:cNvSpPr>
            <p:nvPr/>
          </p:nvSpPr>
          <p:spPr bwMode="auto">
            <a:xfrm>
              <a:off x="2505" y="1352"/>
              <a:ext cx="68" cy="65"/>
            </a:xfrm>
            <a:custGeom>
              <a:avLst/>
              <a:gdLst/>
              <a:ahLst/>
              <a:cxnLst>
                <a:cxn ang="0">
                  <a:pos x="0" y="0"/>
                </a:cxn>
                <a:cxn ang="0">
                  <a:pos x="45" y="54"/>
                </a:cxn>
                <a:cxn ang="0">
                  <a:pos x="72" y="66"/>
                </a:cxn>
                <a:cxn ang="0">
                  <a:pos x="90" y="72"/>
                </a:cxn>
                <a:cxn ang="0">
                  <a:pos x="111" y="108"/>
                </a:cxn>
                <a:cxn ang="0">
                  <a:pos x="120" y="114"/>
                </a:cxn>
              </a:cxnLst>
              <a:rect l="0" t="0" r="r" b="b"/>
              <a:pathLst>
                <a:path w="120" h="114">
                  <a:moveTo>
                    <a:pt x="0" y="0"/>
                  </a:moveTo>
                  <a:cubicBezTo>
                    <a:pt x="26" y="9"/>
                    <a:pt x="37" y="30"/>
                    <a:pt x="45" y="54"/>
                  </a:cubicBezTo>
                  <a:cubicBezTo>
                    <a:pt x="48" y="63"/>
                    <a:pt x="63" y="63"/>
                    <a:pt x="72" y="66"/>
                  </a:cubicBezTo>
                  <a:cubicBezTo>
                    <a:pt x="78" y="68"/>
                    <a:pt x="90" y="72"/>
                    <a:pt x="90" y="72"/>
                  </a:cubicBezTo>
                  <a:cubicBezTo>
                    <a:pt x="97" y="82"/>
                    <a:pt x="101" y="101"/>
                    <a:pt x="111" y="108"/>
                  </a:cubicBezTo>
                  <a:cubicBezTo>
                    <a:pt x="114" y="110"/>
                    <a:pt x="120" y="114"/>
                    <a:pt x="120" y="114"/>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97" name="Freeform 116">
              <a:extLst>
                <a:ext uri="{FF2B5EF4-FFF2-40B4-BE49-F238E27FC236}">
                  <a16:creationId xmlns:a16="http://schemas.microsoft.com/office/drawing/2014/main" id="{5B5F47B1-7B92-B32C-6F05-E2FD12C377C3}"/>
                </a:ext>
              </a:extLst>
            </p:cNvPr>
            <p:cNvSpPr>
              <a:spLocks noChangeAspect="1"/>
            </p:cNvSpPr>
            <p:nvPr/>
          </p:nvSpPr>
          <p:spPr bwMode="auto">
            <a:xfrm>
              <a:off x="2505" y="1356"/>
              <a:ext cx="69" cy="59"/>
            </a:xfrm>
            <a:custGeom>
              <a:avLst/>
              <a:gdLst/>
              <a:ahLst/>
              <a:cxnLst>
                <a:cxn ang="0">
                  <a:pos x="0" y="105"/>
                </a:cxn>
                <a:cxn ang="0">
                  <a:pos x="48" y="69"/>
                </a:cxn>
                <a:cxn ang="0">
                  <a:pos x="75" y="48"/>
                </a:cxn>
                <a:cxn ang="0">
                  <a:pos x="96" y="24"/>
                </a:cxn>
                <a:cxn ang="0">
                  <a:pos x="123" y="0"/>
                </a:cxn>
              </a:cxnLst>
              <a:rect l="0" t="0" r="r" b="b"/>
              <a:pathLst>
                <a:path w="123" h="105">
                  <a:moveTo>
                    <a:pt x="0" y="105"/>
                  </a:moveTo>
                  <a:cubicBezTo>
                    <a:pt x="13" y="86"/>
                    <a:pt x="26" y="76"/>
                    <a:pt x="48" y="69"/>
                  </a:cubicBezTo>
                  <a:cubicBezTo>
                    <a:pt x="56" y="61"/>
                    <a:pt x="75" y="48"/>
                    <a:pt x="75" y="48"/>
                  </a:cubicBezTo>
                  <a:cubicBezTo>
                    <a:pt x="89" y="27"/>
                    <a:pt x="81" y="34"/>
                    <a:pt x="96" y="24"/>
                  </a:cubicBezTo>
                  <a:cubicBezTo>
                    <a:pt x="101" y="17"/>
                    <a:pt x="115" y="4"/>
                    <a:pt x="123"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98" name="Freeform 117">
              <a:extLst>
                <a:ext uri="{FF2B5EF4-FFF2-40B4-BE49-F238E27FC236}">
                  <a16:creationId xmlns:a16="http://schemas.microsoft.com/office/drawing/2014/main" id="{F37ACCE1-C789-D2AD-CEAC-ED6390A2CF4C}"/>
                </a:ext>
              </a:extLst>
            </p:cNvPr>
            <p:cNvSpPr>
              <a:spLocks noChangeAspect="1"/>
            </p:cNvSpPr>
            <p:nvPr/>
          </p:nvSpPr>
          <p:spPr bwMode="auto">
            <a:xfrm>
              <a:off x="2242" y="1212"/>
              <a:ext cx="48" cy="56"/>
            </a:xfrm>
            <a:custGeom>
              <a:avLst/>
              <a:gdLst/>
              <a:ahLst/>
              <a:cxnLst>
                <a:cxn ang="0">
                  <a:pos x="0" y="99"/>
                </a:cxn>
                <a:cxn ang="0">
                  <a:pos x="18" y="75"/>
                </a:cxn>
                <a:cxn ang="0">
                  <a:pos x="33" y="60"/>
                </a:cxn>
                <a:cxn ang="0">
                  <a:pos x="45" y="33"/>
                </a:cxn>
                <a:cxn ang="0">
                  <a:pos x="63" y="21"/>
                </a:cxn>
                <a:cxn ang="0">
                  <a:pos x="84" y="0"/>
                </a:cxn>
              </a:cxnLst>
              <a:rect l="0" t="0" r="r" b="b"/>
              <a:pathLst>
                <a:path w="84" h="99">
                  <a:moveTo>
                    <a:pt x="0" y="99"/>
                  </a:moveTo>
                  <a:cubicBezTo>
                    <a:pt x="4" y="87"/>
                    <a:pt x="8" y="82"/>
                    <a:pt x="18" y="75"/>
                  </a:cubicBezTo>
                  <a:cubicBezTo>
                    <a:pt x="22" y="69"/>
                    <a:pt x="29" y="66"/>
                    <a:pt x="33" y="60"/>
                  </a:cubicBezTo>
                  <a:cubicBezTo>
                    <a:pt x="40" y="50"/>
                    <a:pt x="36" y="41"/>
                    <a:pt x="45" y="33"/>
                  </a:cubicBezTo>
                  <a:cubicBezTo>
                    <a:pt x="50" y="28"/>
                    <a:pt x="63" y="21"/>
                    <a:pt x="63" y="21"/>
                  </a:cubicBezTo>
                  <a:cubicBezTo>
                    <a:pt x="66" y="12"/>
                    <a:pt x="84" y="0"/>
                    <a:pt x="84"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99" name="Freeform 118">
              <a:extLst>
                <a:ext uri="{FF2B5EF4-FFF2-40B4-BE49-F238E27FC236}">
                  <a16:creationId xmlns:a16="http://schemas.microsoft.com/office/drawing/2014/main" id="{63CBF831-4F42-B2DA-7B1E-9EE0C2D8054B}"/>
                </a:ext>
              </a:extLst>
            </p:cNvPr>
            <p:cNvSpPr>
              <a:spLocks noChangeAspect="1"/>
            </p:cNvSpPr>
            <p:nvPr/>
          </p:nvSpPr>
          <p:spPr bwMode="auto">
            <a:xfrm>
              <a:off x="2241" y="1209"/>
              <a:ext cx="54" cy="57"/>
            </a:xfrm>
            <a:custGeom>
              <a:avLst/>
              <a:gdLst/>
              <a:ahLst/>
              <a:cxnLst>
                <a:cxn ang="0">
                  <a:pos x="0" y="0"/>
                </a:cxn>
                <a:cxn ang="0">
                  <a:pos x="21" y="18"/>
                </a:cxn>
                <a:cxn ang="0">
                  <a:pos x="42" y="36"/>
                </a:cxn>
                <a:cxn ang="0">
                  <a:pos x="60" y="48"/>
                </a:cxn>
                <a:cxn ang="0">
                  <a:pos x="81" y="81"/>
                </a:cxn>
                <a:cxn ang="0">
                  <a:pos x="96" y="102"/>
                </a:cxn>
              </a:cxnLst>
              <a:rect l="0" t="0" r="r" b="b"/>
              <a:pathLst>
                <a:path w="96" h="102">
                  <a:moveTo>
                    <a:pt x="0" y="0"/>
                  </a:moveTo>
                  <a:cubicBezTo>
                    <a:pt x="12" y="4"/>
                    <a:pt x="10" y="11"/>
                    <a:pt x="21" y="18"/>
                  </a:cubicBezTo>
                  <a:cubicBezTo>
                    <a:pt x="26" y="32"/>
                    <a:pt x="31" y="30"/>
                    <a:pt x="42" y="36"/>
                  </a:cubicBezTo>
                  <a:cubicBezTo>
                    <a:pt x="48" y="40"/>
                    <a:pt x="60" y="48"/>
                    <a:pt x="60" y="48"/>
                  </a:cubicBezTo>
                  <a:cubicBezTo>
                    <a:pt x="66" y="65"/>
                    <a:pt x="66" y="71"/>
                    <a:pt x="81" y="81"/>
                  </a:cubicBezTo>
                  <a:cubicBezTo>
                    <a:pt x="86" y="89"/>
                    <a:pt x="87" y="98"/>
                    <a:pt x="96" y="10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00" name="Freeform 119">
              <a:extLst>
                <a:ext uri="{FF2B5EF4-FFF2-40B4-BE49-F238E27FC236}">
                  <a16:creationId xmlns:a16="http://schemas.microsoft.com/office/drawing/2014/main" id="{E2AA74E7-8BF6-10CB-86FC-4369148DE43B}"/>
                </a:ext>
              </a:extLst>
            </p:cNvPr>
            <p:cNvSpPr>
              <a:spLocks noChangeAspect="1"/>
            </p:cNvSpPr>
            <p:nvPr/>
          </p:nvSpPr>
          <p:spPr bwMode="auto">
            <a:xfrm>
              <a:off x="2081" y="1198"/>
              <a:ext cx="78" cy="68"/>
            </a:xfrm>
            <a:custGeom>
              <a:avLst/>
              <a:gdLst/>
              <a:ahLst/>
              <a:cxnLst>
                <a:cxn ang="0">
                  <a:pos x="138" y="120"/>
                </a:cxn>
                <a:cxn ang="0">
                  <a:pos x="111" y="93"/>
                </a:cxn>
                <a:cxn ang="0">
                  <a:pos x="93" y="81"/>
                </a:cxn>
                <a:cxn ang="0">
                  <a:pos x="78" y="66"/>
                </a:cxn>
                <a:cxn ang="0">
                  <a:pos x="45" y="27"/>
                </a:cxn>
                <a:cxn ang="0">
                  <a:pos x="18" y="18"/>
                </a:cxn>
                <a:cxn ang="0">
                  <a:pos x="9" y="15"/>
                </a:cxn>
                <a:cxn ang="0">
                  <a:pos x="0" y="0"/>
                </a:cxn>
              </a:cxnLst>
              <a:rect l="0" t="0" r="r" b="b"/>
              <a:pathLst>
                <a:path w="138" h="120">
                  <a:moveTo>
                    <a:pt x="138" y="120"/>
                  </a:moveTo>
                  <a:cubicBezTo>
                    <a:pt x="134" y="107"/>
                    <a:pt x="122" y="99"/>
                    <a:pt x="111" y="93"/>
                  </a:cubicBezTo>
                  <a:cubicBezTo>
                    <a:pt x="105" y="89"/>
                    <a:pt x="93" y="81"/>
                    <a:pt x="93" y="81"/>
                  </a:cubicBezTo>
                  <a:cubicBezTo>
                    <a:pt x="77" y="57"/>
                    <a:pt x="98" y="86"/>
                    <a:pt x="78" y="66"/>
                  </a:cubicBezTo>
                  <a:cubicBezTo>
                    <a:pt x="60" y="48"/>
                    <a:pt x="74" y="47"/>
                    <a:pt x="45" y="27"/>
                  </a:cubicBezTo>
                  <a:cubicBezTo>
                    <a:pt x="37" y="22"/>
                    <a:pt x="27" y="21"/>
                    <a:pt x="18" y="18"/>
                  </a:cubicBezTo>
                  <a:cubicBezTo>
                    <a:pt x="15" y="17"/>
                    <a:pt x="9" y="15"/>
                    <a:pt x="9" y="15"/>
                  </a:cubicBezTo>
                  <a:cubicBezTo>
                    <a:pt x="5" y="3"/>
                    <a:pt x="8" y="8"/>
                    <a:pt x="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01" name="Freeform 120">
              <a:extLst>
                <a:ext uri="{FF2B5EF4-FFF2-40B4-BE49-F238E27FC236}">
                  <a16:creationId xmlns:a16="http://schemas.microsoft.com/office/drawing/2014/main" id="{F7A99966-5B3F-81B7-2EE8-FFA02DFEEF1C}"/>
                </a:ext>
              </a:extLst>
            </p:cNvPr>
            <p:cNvSpPr>
              <a:spLocks noChangeAspect="1"/>
            </p:cNvSpPr>
            <p:nvPr/>
          </p:nvSpPr>
          <p:spPr bwMode="auto">
            <a:xfrm>
              <a:off x="2081" y="1347"/>
              <a:ext cx="77" cy="66"/>
            </a:xfrm>
            <a:custGeom>
              <a:avLst/>
              <a:gdLst/>
              <a:ahLst/>
              <a:cxnLst>
                <a:cxn ang="0">
                  <a:pos x="135" y="117"/>
                </a:cxn>
                <a:cxn ang="0">
                  <a:pos x="60" y="66"/>
                </a:cxn>
                <a:cxn ang="0">
                  <a:pos x="39" y="21"/>
                </a:cxn>
                <a:cxn ang="0">
                  <a:pos x="21" y="15"/>
                </a:cxn>
                <a:cxn ang="0">
                  <a:pos x="12" y="12"/>
                </a:cxn>
                <a:cxn ang="0">
                  <a:pos x="0" y="0"/>
                </a:cxn>
              </a:cxnLst>
              <a:rect l="0" t="0" r="r" b="b"/>
              <a:pathLst>
                <a:path w="135" h="117">
                  <a:moveTo>
                    <a:pt x="135" y="117"/>
                  </a:moveTo>
                  <a:cubicBezTo>
                    <a:pt x="124" y="71"/>
                    <a:pt x="92" y="87"/>
                    <a:pt x="60" y="66"/>
                  </a:cubicBezTo>
                  <a:cubicBezTo>
                    <a:pt x="57" y="57"/>
                    <a:pt x="46" y="26"/>
                    <a:pt x="39" y="21"/>
                  </a:cubicBezTo>
                  <a:cubicBezTo>
                    <a:pt x="34" y="18"/>
                    <a:pt x="27" y="17"/>
                    <a:pt x="21" y="15"/>
                  </a:cubicBezTo>
                  <a:cubicBezTo>
                    <a:pt x="18" y="14"/>
                    <a:pt x="12" y="12"/>
                    <a:pt x="12" y="12"/>
                  </a:cubicBezTo>
                  <a:cubicBezTo>
                    <a:pt x="5" y="1"/>
                    <a:pt x="9" y="5"/>
                    <a:pt x="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02" name="Freeform 121">
              <a:extLst>
                <a:ext uri="{FF2B5EF4-FFF2-40B4-BE49-F238E27FC236}">
                  <a16:creationId xmlns:a16="http://schemas.microsoft.com/office/drawing/2014/main" id="{C5687E84-B752-8389-D728-A1E6D76C359A}"/>
                </a:ext>
              </a:extLst>
            </p:cNvPr>
            <p:cNvSpPr>
              <a:spLocks noChangeAspect="1"/>
            </p:cNvSpPr>
            <p:nvPr/>
          </p:nvSpPr>
          <p:spPr bwMode="auto">
            <a:xfrm>
              <a:off x="2080" y="1351"/>
              <a:ext cx="78" cy="70"/>
            </a:xfrm>
            <a:custGeom>
              <a:avLst/>
              <a:gdLst/>
              <a:ahLst/>
              <a:cxnLst>
                <a:cxn ang="0">
                  <a:pos x="138" y="0"/>
                </a:cxn>
                <a:cxn ang="0">
                  <a:pos x="105" y="27"/>
                </a:cxn>
                <a:cxn ang="0">
                  <a:pos x="45" y="63"/>
                </a:cxn>
                <a:cxn ang="0">
                  <a:pos x="6" y="114"/>
                </a:cxn>
                <a:cxn ang="0">
                  <a:pos x="0" y="123"/>
                </a:cxn>
              </a:cxnLst>
              <a:rect l="0" t="0" r="r" b="b"/>
              <a:pathLst>
                <a:path w="138" h="124">
                  <a:moveTo>
                    <a:pt x="138" y="0"/>
                  </a:moveTo>
                  <a:cubicBezTo>
                    <a:pt x="124" y="9"/>
                    <a:pt x="118" y="18"/>
                    <a:pt x="105" y="27"/>
                  </a:cubicBezTo>
                  <a:cubicBezTo>
                    <a:pt x="90" y="50"/>
                    <a:pt x="66" y="49"/>
                    <a:pt x="45" y="63"/>
                  </a:cubicBezTo>
                  <a:cubicBezTo>
                    <a:pt x="38" y="84"/>
                    <a:pt x="24" y="102"/>
                    <a:pt x="6" y="114"/>
                  </a:cubicBezTo>
                  <a:cubicBezTo>
                    <a:pt x="3" y="124"/>
                    <a:pt x="6" y="123"/>
                    <a:pt x="0" y="123"/>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03" name="Freeform 122">
              <a:extLst>
                <a:ext uri="{FF2B5EF4-FFF2-40B4-BE49-F238E27FC236}">
                  <a16:creationId xmlns:a16="http://schemas.microsoft.com/office/drawing/2014/main" id="{A2F1C9DB-7476-69BE-9392-5BA59D682619}"/>
                </a:ext>
              </a:extLst>
            </p:cNvPr>
            <p:cNvSpPr>
              <a:spLocks noChangeAspect="1"/>
            </p:cNvSpPr>
            <p:nvPr/>
          </p:nvSpPr>
          <p:spPr bwMode="auto">
            <a:xfrm>
              <a:off x="2237" y="1358"/>
              <a:ext cx="53" cy="57"/>
            </a:xfrm>
            <a:custGeom>
              <a:avLst/>
              <a:gdLst/>
              <a:ahLst/>
              <a:cxnLst>
                <a:cxn ang="0">
                  <a:pos x="0" y="0"/>
                </a:cxn>
                <a:cxn ang="0">
                  <a:pos x="24" y="18"/>
                </a:cxn>
                <a:cxn ang="0">
                  <a:pos x="48" y="39"/>
                </a:cxn>
                <a:cxn ang="0">
                  <a:pos x="57" y="45"/>
                </a:cxn>
                <a:cxn ang="0">
                  <a:pos x="93" y="102"/>
                </a:cxn>
              </a:cxnLst>
              <a:rect l="0" t="0" r="r" b="b"/>
              <a:pathLst>
                <a:path w="93" h="102">
                  <a:moveTo>
                    <a:pt x="0" y="0"/>
                  </a:moveTo>
                  <a:cubicBezTo>
                    <a:pt x="11" y="4"/>
                    <a:pt x="14" y="11"/>
                    <a:pt x="24" y="18"/>
                  </a:cubicBezTo>
                  <a:cubicBezTo>
                    <a:pt x="34" y="33"/>
                    <a:pt x="27" y="25"/>
                    <a:pt x="48" y="39"/>
                  </a:cubicBezTo>
                  <a:cubicBezTo>
                    <a:pt x="51" y="41"/>
                    <a:pt x="57" y="45"/>
                    <a:pt x="57" y="45"/>
                  </a:cubicBezTo>
                  <a:cubicBezTo>
                    <a:pt x="66" y="73"/>
                    <a:pt x="74" y="83"/>
                    <a:pt x="93" y="10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04" name="Freeform 123">
              <a:extLst>
                <a:ext uri="{FF2B5EF4-FFF2-40B4-BE49-F238E27FC236}">
                  <a16:creationId xmlns:a16="http://schemas.microsoft.com/office/drawing/2014/main" id="{970D263F-9756-E302-AF9F-82B42784EE8C}"/>
                </a:ext>
              </a:extLst>
            </p:cNvPr>
            <p:cNvSpPr>
              <a:spLocks noChangeAspect="1"/>
            </p:cNvSpPr>
            <p:nvPr/>
          </p:nvSpPr>
          <p:spPr bwMode="auto">
            <a:xfrm>
              <a:off x="2236" y="1356"/>
              <a:ext cx="57" cy="57"/>
            </a:xfrm>
            <a:custGeom>
              <a:avLst/>
              <a:gdLst/>
              <a:ahLst/>
              <a:cxnLst>
                <a:cxn ang="0">
                  <a:pos x="102" y="0"/>
                </a:cxn>
                <a:cxn ang="0">
                  <a:pos x="57" y="36"/>
                </a:cxn>
                <a:cxn ang="0">
                  <a:pos x="30" y="54"/>
                </a:cxn>
                <a:cxn ang="0">
                  <a:pos x="21" y="60"/>
                </a:cxn>
                <a:cxn ang="0">
                  <a:pos x="0" y="102"/>
                </a:cxn>
              </a:cxnLst>
              <a:rect l="0" t="0" r="r" b="b"/>
              <a:pathLst>
                <a:path w="102" h="102">
                  <a:moveTo>
                    <a:pt x="102" y="0"/>
                  </a:moveTo>
                  <a:cubicBezTo>
                    <a:pt x="80" y="6"/>
                    <a:pt x="73" y="22"/>
                    <a:pt x="57" y="36"/>
                  </a:cubicBezTo>
                  <a:cubicBezTo>
                    <a:pt x="49" y="43"/>
                    <a:pt x="39" y="48"/>
                    <a:pt x="30" y="54"/>
                  </a:cubicBezTo>
                  <a:cubicBezTo>
                    <a:pt x="27" y="56"/>
                    <a:pt x="21" y="60"/>
                    <a:pt x="21" y="60"/>
                  </a:cubicBezTo>
                  <a:cubicBezTo>
                    <a:pt x="16" y="74"/>
                    <a:pt x="14" y="95"/>
                    <a:pt x="0" y="10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05" name="Freeform 124">
              <a:extLst>
                <a:ext uri="{FF2B5EF4-FFF2-40B4-BE49-F238E27FC236}">
                  <a16:creationId xmlns:a16="http://schemas.microsoft.com/office/drawing/2014/main" id="{2E738D5D-A4D0-8B1E-0D47-8CB51116DF69}"/>
                </a:ext>
              </a:extLst>
            </p:cNvPr>
            <p:cNvSpPr>
              <a:spLocks noChangeAspect="1"/>
            </p:cNvSpPr>
            <p:nvPr/>
          </p:nvSpPr>
          <p:spPr bwMode="auto">
            <a:xfrm>
              <a:off x="2503" y="1207"/>
              <a:ext cx="68" cy="73"/>
            </a:xfrm>
            <a:custGeom>
              <a:avLst/>
              <a:gdLst/>
              <a:ahLst/>
              <a:cxnLst>
                <a:cxn ang="0">
                  <a:pos x="0" y="0"/>
                </a:cxn>
                <a:cxn ang="0">
                  <a:pos x="27" y="33"/>
                </a:cxn>
                <a:cxn ang="0">
                  <a:pos x="39" y="51"/>
                </a:cxn>
                <a:cxn ang="0">
                  <a:pos x="75" y="72"/>
                </a:cxn>
                <a:cxn ang="0">
                  <a:pos x="105" y="111"/>
                </a:cxn>
                <a:cxn ang="0">
                  <a:pos x="120" y="129"/>
                </a:cxn>
              </a:cxnLst>
              <a:rect l="0" t="0" r="r" b="b"/>
              <a:pathLst>
                <a:path w="120" h="129">
                  <a:moveTo>
                    <a:pt x="0" y="0"/>
                  </a:moveTo>
                  <a:cubicBezTo>
                    <a:pt x="13" y="8"/>
                    <a:pt x="19" y="21"/>
                    <a:pt x="27" y="33"/>
                  </a:cubicBezTo>
                  <a:cubicBezTo>
                    <a:pt x="31" y="39"/>
                    <a:pt x="32" y="49"/>
                    <a:pt x="39" y="51"/>
                  </a:cubicBezTo>
                  <a:cubicBezTo>
                    <a:pt x="55" y="56"/>
                    <a:pt x="64" y="59"/>
                    <a:pt x="75" y="72"/>
                  </a:cubicBezTo>
                  <a:cubicBezTo>
                    <a:pt x="87" y="86"/>
                    <a:pt x="86" y="105"/>
                    <a:pt x="105" y="111"/>
                  </a:cubicBezTo>
                  <a:cubicBezTo>
                    <a:pt x="109" y="117"/>
                    <a:pt x="120" y="129"/>
                    <a:pt x="120" y="129"/>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06" name="Rectangle 125">
              <a:extLst>
                <a:ext uri="{FF2B5EF4-FFF2-40B4-BE49-F238E27FC236}">
                  <a16:creationId xmlns:a16="http://schemas.microsoft.com/office/drawing/2014/main" id="{9976FD4F-40D6-0515-5D05-1C2CEF042BA7}"/>
                </a:ext>
              </a:extLst>
            </p:cNvPr>
            <p:cNvSpPr>
              <a:spLocks noChangeAspect="1" noChangeArrowheads="1"/>
            </p:cNvSpPr>
            <p:nvPr/>
          </p:nvSpPr>
          <p:spPr bwMode="auto">
            <a:xfrm>
              <a:off x="2593" y="1165"/>
              <a:ext cx="46" cy="194"/>
            </a:xfrm>
            <a:prstGeom prst="rect">
              <a:avLst/>
            </a:prstGeom>
            <a:solidFill>
              <a:srgbClr val="0033CC"/>
            </a:solidFill>
            <a:ln w="9525">
              <a:solidFill>
                <a:sysClr val="windowText" lastClr="000000"/>
              </a:solidFill>
              <a:miter lim="800000"/>
              <a:headEnd/>
              <a:tailEnd/>
            </a:ln>
            <a:effectLst/>
          </p:spPr>
          <p:txBody>
            <a:bodyPr wrap="none" anchor="ctr"/>
            <a:lstStyle/>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O</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P</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E</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N</a:t>
              </a:r>
            </a:p>
          </p:txBody>
        </p:sp>
        <p:sp>
          <p:nvSpPr>
            <p:cNvPr id="107" name="Line 126">
              <a:extLst>
                <a:ext uri="{FF2B5EF4-FFF2-40B4-BE49-F238E27FC236}">
                  <a16:creationId xmlns:a16="http://schemas.microsoft.com/office/drawing/2014/main" id="{8D671EA5-9A81-B3BA-1D3E-44CAF32DE39D}"/>
                </a:ext>
              </a:extLst>
            </p:cNvPr>
            <p:cNvSpPr>
              <a:spLocks noChangeAspect="1" noChangeShapeType="1"/>
            </p:cNvSpPr>
            <p:nvPr/>
          </p:nvSpPr>
          <p:spPr bwMode="auto">
            <a:xfrm flipV="1">
              <a:off x="2574" y="1160"/>
              <a:ext cx="72" cy="0"/>
            </a:xfrm>
            <a:prstGeom prst="line">
              <a:avLst/>
            </a:prstGeom>
            <a:noFill/>
            <a:ln w="2857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08" name="Oval 127">
              <a:extLst>
                <a:ext uri="{FF2B5EF4-FFF2-40B4-BE49-F238E27FC236}">
                  <a16:creationId xmlns:a16="http://schemas.microsoft.com/office/drawing/2014/main" id="{BC3C9D31-991A-27A9-8044-A7B519DE6AFA}"/>
                </a:ext>
              </a:extLst>
            </p:cNvPr>
            <p:cNvSpPr>
              <a:spLocks noChangeAspect="1" noChangeArrowheads="1"/>
            </p:cNvSpPr>
            <p:nvPr/>
          </p:nvSpPr>
          <p:spPr bwMode="auto">
            <a:xfrm>
              <a:off x="2642" y="1151"/>
              <a:ext cx="17" cy="17"/>
            </a:xfrm>
            <a:prstGeom prst="ellipse">
              <a:avLst/>
            </a:prstGeom>
            <a:solidFill>
              <a:srgbClr val="FFFF00"/>
            </a:solidFill>
            <a:ln w="9525">
              <a:solidFill>
                <a:srgbClr val="FFC653"/>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09" name="Line 128">
              <a:extLst>
                <a:ext uri="{FF2B5EF4-FFF2-40B4-BE49-F238E27FC236}">
                  <a16:creationId xmlns:a16="http://schemas.microsoft.com/office/drawing/2014/main" id="{B482C520-2DFF-22F5-A40D-417C18689256}"/>
                </a:ext>
              </a:extLst>
            </p:cNvPr>
            <p:cNvSpPr>
              <a:spLocks noChangeAspect="1" noChangeShapeType="1"/>
            </p:cNvSpPr>
            <p:nvPr/>
          </p:nvSpPr>
          <p:spPr bwMode="auto">
            <a:xfrm flipH="1" flipV="1">
              <a:off x="2637" y="1114"/>
              <a:ext cx="9" cy="35"/>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10" name="Line 129">
              <a:extLst>
                <a:ext uri="{FF2B5EF4-FFF2-40B4-BE49-F238E27FC236}">
                  <a16:creationId xmlns:a16="http://schemas.microsoft.com/office/drawing/2014/main" id="{A078F874-562A-F80D-CB9B-7C9047508F13}"/>
                </a:ext>
              </a:extLst>
            </p:cNvPr>
            <p:cNvSpPr>
              <a:spLocks noChangeAspect="1" noChangeShapeType="1"/>
            </p:cNvSpPr>
            <p:nvPr/>
          </p:nvSpPr>
          <p:spPr bwMode="auto">
            <a:xfrm flipV="1">
              <a:off x="2658" y="1121"/>
              <a:ext cx="22" cy="25"/>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11" name="Line 130">
              <a:extLst>
                <a:ext uri="{FF2B5EF4-FFF2-40B4-BE49-F238E27FC236}">
                  <a16:creationId xmlns:a16="http://schemas.microsoft.com/office/drawing/2014/main" id="{FAE54CFE-50F3-DDE2-430A-FEA5C74A3671}"/>
                </a:ext>
              </a:extLst>
            </p:cNvPr>
            <p:cNvSpPr>
              <a:spLocks noChangeAspect="1" noChangeShapeType="1"/>
            </p:cNvSpPr>
            <p:nvPr/>
          </p:nvSpPr>
          <p:spPr bwMode="auto">
            <a:xfrm>
              <a:off x="2668" y="1161"/>
              <a:ext cx="27" cy="0"/>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12" name="Line 131">
              <a:extLst>
                <a:ext uri="{FF2B5EF4-FFF2-40B4-BE49-F238E27FC236}">
                  <a16:creationId xmlns:a16="http://schemas.microsoft.com/office/drawing/2014/main" id="{85A11B41-3173-11F2-EE34-E3974268AB2D}"/>
                </a:ext>
              </a:extLst>
            </p:cNvPr>
            <p:cNvSpPr>
              <a:spLocks noChangeAspect="1" noChangeShapeType="1"/>
            </p:cNvSpPr>
            <p:nvPr/>
          </p:nvSpPr>
          <p:spPr bwMode="auto">
            <a:xfrm>
              <a:off x="2656" y="1175"/>
              <a:ext cx="5" cy="30"/>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nvGrpSpPr>
          <p:cNvPr id="129" name="Group 132">
            <a:extLst>
              <a:ext uri="{FF2B5EF4-FFF2-40B4-BE49-F238E27FC236}">
                <a16:creationId xmlns:a16="http://schemas.microsoft.com/office/drawing/2014/main" id="{3225D3A2-022C-1F19-B623-F9BBD639004B}"/>
              </a:ext>
            </a:extLst>
          </p:cNvPr>
          <p:cNvGrpSpPr>
            <a:grpSpLocks/>
          </p:cNvGrpSpPr>
          <p:nvPr/>
        </p:nvGrpSpPr>
        <p:grpSpPr bwMode="auto">
          <a:xfrm>
            <a:off x="4668130" y="1784367"/>
            <a:ext cx="1052512" cy="1319232"/>
            <a:chOff x="2789" y="885"/>
            <a:chExt cx="663" cy="831"/>
          </a:xfrm>
        </p:grpSpPr>
        <p:sp>
          <p:nvSpPr>
            <p:cNvPr id="130" name="Freeform 133">
              <a:extLst>
                <a:ext uri="{FF2B5EF4-FFF2-40B4-BE49-F238E27FC236}">
                  <a16:creationId xmlns:a16="http://schemas.microsoft.com/office/drawing/2014/main" id="{60174061-9FEF-AC29-1D52-AA335E7FE6AE}"/>
                </a:ext>
              </a:extLst>
            </p:cNvPr>
            <p:cNvSpPr>
              <a:spLocks noChangeAspect="1"/>
            </p:cNvSpPr>
            <p:nvPr/>
          </p:nvSpPr>
          <p:spPr bwMode="auto">
            <a:xfrm>
              <a:off x="3336" y="1416"/>
              <a:ext cx="116" cy="291"/>
            </a:xfrm>
            <a:custGeom>
              <a:avLst/>
              <a:gdLst/>
              <a:ahLst/>
              <a:cxnLst>
                <a:cxn ang="0">
                  <a:pos x="15" y="0"/>
                </a:cxn>
                <a:cxn ang="0">
                  <a:pos x="24" y="69"/>
                </a:cxn>
                <a:cxn ang="0">
                  <a:pos x="7" y="66"/>
                </a:cxn>
                <a:cxn ang="0">
                  <a:pos x="0" y="7"/>
                </a:cxn>
                <a:cxn ang="0">
                  <a:pos x="15" y="0"/>
                </a:cxn>
              </a:cxnLst>
              <a:rect l="0" t="0" r="r" b="b"/>
              <a:pathLst>
                <a:path w="24" h="69">
                  <a:moveTo>
                    <a:pt x="15" y="0"/>
                  </a:moveTo>
                  <a:lnTo>
                    <a:pt x="24" y="69"/>
                  </a:lnTo>
                  <a:lnTo>
                    <a:pt x="7" y="66"/>
                  </a:lnTo>
                  <a:lnTo>
                    <a:pt x="0" y="7"/>
                  </a:lnTo>
                  <a:lnTo>
                    <a:pt x="15" y="0"/>
                  </a:lnTo>
                  <a:close/>
                </a:path>
              </a:pathLst>
            </a:custGeom>
            <a:solidFill>
              <a:srgbClr val="C3C583"/>
            </a:solidFill>
            <a:ln w="952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1" name="Freeform 134">
              <a:extLst>
                <a:ext uri="{FF2B5EF4-FFF2-40B4-BE49-F238E27FC236}">
                  <a16:creationId xmlns:a16="http://schemas.microsoft.com/office/drawing/2014/main" id="{F5B5EB8E-CA75-AC3A-1D08-A59B237817AC}"/>
                </a:ext>
              </a:extLst>
            </p:cNvPr>
            <p:cNvSpPr>
              <a:spLocks noChangeAspect="1"/>
            </p:cNvSpPr>
            <p:nvPr/>
          </p:nvSpPr>
          <p:spPr bwMode="auto">
            <a:xfrm>
              <a:off x="2848" y="885"/>
              <a:ext cx="530" cy="571"/>
            </a:xfrm>
            <a:custGeom>
              <a:avLst/>
              <a:gdLst/>
              <a:ahLst/>
              <a:cxnLst>
                <a:cxn ang="0">
                  <a:pos x="59" y="0"/>
                </a:cxn>
                <a:cxn ang="0">
                  <a:pos x="938" y="3"/>
                </a:cxn>
                <a:cxn ang="0">
                  <a:pos x="878" y="933"/>
                </a:cxn>
                <a:cxn ang="0">
                  <a:pos x="836" y="954"/>
                </a:cxn>
                <a:cxn ang="0">
                  <a:pos x="833" y="1011"/>
                </a:cxn>
                <a:cxn ang="0">
                  <a:pos x="0" y="1011"/>
                </a:cxn>
                <a:cxn ang="0">
                  <a:pos x="59" y="0"/>
                </a:cxn>
              </a:cxnLst>
              <a:rect l="0" t="0" r="r" b="b"/>
              <a:pathLst>
                <a:path w="938" h="1011">
                  <a:moveTo>
                    <a:pt x="59" y="0"/>
                  </a:moveTo>
                  <a:lnTo>
                    <a:pt x="938" y="3"/>
                  </a:lnTo>
                  <a:lnTo>
                    <a:pt x="878" y="933"/>
                  </a:lnTo>
                  <a:lnTo>
                    <a:pt x="836" y="954"/>
                  </a:lnTo>
                  <a:lnTo>
                    <a:pt x="833" y="1011"/>
                  </a:lnTo>
                  <a:lnTo>
                    <a:pt x="0" y="1011"/>
                  </a:lnTo>
                  <a:lnTo>
                    <a:pt x="59" y="0"/>
                  </a:lnTo>
                  <a:close/>
                </a:path>
              </a:pathLst>
            </a:custGeom>
            <a:solidFill>
              <a:srgbClr val="C3C583"/>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2" name="Rectangle 135">
              <a:extLst>
                <a:ext uri="{FF2B5EF4-FFF2-40B4-BE49-F238E27FC236}">
                  <a16:creationId xmlns:a16="http://schemas.microsoft.com/office/drawing/2014/main" id="{9BD4BDB3-7CDD-B9BB-CF22-16F412108B62}"/>
                </a:ext>
              </a:extLst>
            </p:cNvPr>
            <p:cNvSpPr>
              <a:spLocks noChangeAspect="1" noChangeArrowheads="1"/>
            </p:cNvSpPr>
            <p:nvPr/>
          </p:nvSpPr>
          <p:spPr bwMode="auto">
            <a:xfrm>
              <a:off x="2875" y="1012"/>
              <a:ext cx="490" cy="20"/>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3" name="Rectangle 136">
              <a:extLst>
                <a:ext uri="{FF2B5EF4-FFF2-40B4-BE49-F238E27FC236}">
                  <a16:creationId xmlns:a16="http://schemas.microsoft.com/office/drawing/2014/main" id="{FBB6BBE4-7AB8-BD2E-FE54-7FB0580118E2}"/>
                </a:ext>
              </a:extLst>
            </p:cNvPr>
            <p:cNvSpPr>
              <a:spLocks noChangeAspect="1" noChangeArrowheads="1"/>
            </p:cNvSpPr>
            <p:nvPr/>
          </p:nvSpPr>
          <p:spPr bwMode="auto">
            <a:xfrm>
              <a:off x="2866" y="1158"/>
              <a:ext cx="490" cy="19"/>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4" name="Rectangle 137">
              <a:extLst>
                <a:ext uri="{FF2B5EF4-FFF2-40B4-BE49-F238E27FC236}">
                  <a16:creationId xmlns:a16="http://schemas.microsoft.com/office/drawing/2014/main" id="{B128374D-DCAC-3DC7-B365-D94A612BA615}"/>
                </a:ext>
              </a:extLst>
            </p:cNvPr>
            <p:cNvSpPr>
              <a:spLocks noChangeAspect="1" noChangeArrowheads="1"/>
            </p:cNvSpPr>
            <p:nvPr/>
          </p:nvSpPr>
          <p:spPr bwMode="auto">
            <a:xfrm>
              <a:off x="2858" y="1303"/>
              <a:ext cx="490" cy="20"/>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5" name="Rectangle 138">
              <a:extLst>
                <a:ext uri="{FF2B5EF4-FFF2-40B4-BE49-F238E27FC236}">
                  <a16:creationId xmlns:a16="http://schemas.microsoft.com/office/drawing/2014/main" id="{A44043E9-7FAB-734B-6699-42A7931FB636}"/>
                </a:ext>
              </a:extLst>
            </p:cNvPr>
            <p:cNvSpPr>
              <a:spLocks noChangeAspect="1" noChangeArrowheads="1"/>
            </p:cNvSpPr>
            <p:nvPr/>
          </p:nvSpPr>
          <p:spPr bwMode="auto">
            <a:xfrm>
              <a:off x="2957" y="922"/>
              <a:ext cx="81"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6" name="Rectangle 139">
              <a:extLst>
                <a:ext uri="{FF2B5EF4-FFF2-40B4-BE49-F238E27FC236}">
                  <a16:creationId xmlns:a16="http://schemas.microsoft.com/office/drawing/2014/main" id="{6B4393C8-E9FB-89FF-D7B3-86376789378C}"/>
                </a:ext>
              </a:extLst>
            </p:cNvPr>
            <p:cNvSpPr>
              <a:spLocks noChangeAspect="1" noChangeArrowheads="1"/>
            </p:cNvSpPr>
            <p:nvPr/>
          </p:nvSpPr>
          <p:spPr bwMode="auto">
            <a:xfrm>
              <a:off x="3089" y="922"/>
              <a:ext cx="81"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7" name="Rectangle 140">
              <a:extLst>
                <a:ext uri="{FF2B5EF4-FFF2-40B4-BE49-F238E27FC236}">
                  <a16:creationId xmlns:a16="http://schemas.microsoft.com/office/drawing/2014/main" id="{3AC6001C-E71A-A1B5-B8FC-3C0DF66D0567}"/>
                </a:ext>
              </a:extLst>
            </p:cNvPr>
            <p:cNvSpPr>
              <a:spLocks noChangeAspect="1" noChangeArrowheads="1"/>
            </p:cNvSpPr>
            <p:nvPr/>
          </p:nvSpPr>
          <p:spPr bwMode="auto">
            <a:xfrm>
              <a:off x="3221" y="922"/>
              <a:ext cx="82"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8" name="Rectangle 141">
              <a:extLst>
                <a:ext uri="{FF2B5EF4-FFF2-40B4-BE49-F238E27FC236}">
                  <a16:creationId xmlns:a16="http://schemas.microsoft.com/office/drawing/2014/main" id="{C8F9085F-4FC1-5620-A65A-9562E9B54C74}"/>
                </a:ext>
              </a:extLst>
            </p:cNvPr>
            <p:cNvSpPr>
              <a:spLocks noChangeAspect="1" noChangeArrowheads="1"/>
            </p:cNvSpPr>
            <p:nvPr/>
          </p:nvSpPr>
          <p:spPr bwMode="auto">
            <a:xfrm>
              <a:off x="2950" y="1065"/>
              <a:ext cx="81"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9" name="Rectangle 142">
              <a:extLst>
                <a:ext uri="{FF2B5EF4-FFF2-40B4-BE49-F238E27FC236}">
                  <a16:creationId xmlns:a16="http://schemas.microsoft.com/office/drawing/2014/main" id="{D3D2D41D-2E01-DDA3-A110-772EC8F41608}"/>
                </a:ext>
              </a:extLst>
            </p:cNvPr>
            <p:cNvSpPr>
              <a:spLocks noChangeAspect="1" noChangeArrowheads="1"/>
            </p:cNvSpPr>
            <p:nvPr/>
          </p:nvSpPr>
          <p:spPr bwMode="auto">
            <a:xfrm>
              <a:off x="3082" y="1065"/>
              <a:ext cx="82"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40" name="Rectangle 143">
              <a:extLst>
                <a:ext uri="{FF2B5EF4-FFF2-40B4-BE49-F238E27FC236}">
                  <a16:creationId xmlns:a16="http://schemas.microsoft.com/office/drawing/2014/main" id="{00B35B89-072E-0D31-216A-04AA7E32B4C4}"/>
                </a:ext>
              </a:extLst>
            </p:cNvPr>
            <p:cNvSpPr>
              <a:spLocks noChangeAspect="1" noChangeArrowheads="1"/>
            </p:cNvSpPr>
            <p:nvPr/>
          </p:nvSpPr>
          <p:spPr bwMode="auto">
            <a:xfrm>
              <a:off x="3214" y="1065"/>
              <a:ext cx="82"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41" name="Rectangle 144">
              <a:extLst>
                <a:ext uri="{FF2B5EF4-FFF2-40B4-BE49-F238E27FC236}">
                  <a16:creationId xmlns:a16="http://schemas.microsoft.com/office/drawing/2014/main" id="{BC31D27C-58F3-DB59-D646-E9F7A041E8AF}"/>
                </a:ext>
              </a:extLst>
            </p:cNvPr>
            <p:cNvSpPr>
              <a:spLocks noChangeAspect="1" noChangeArrowheads="1"/>
            </p:cNvSpPr>
            <p:nvPr/>
          </p:nvSpPr>
          <p:spPr bwMode="auto">
            <a:xfrm>
              <a:off x="2942" y="1209"/>
              <a:ext cx="82" cy="60"/>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42" name="Rectangle 145">
              <a:extLst>
                <a:ext uri="{FF2B5EF4-FFF2-40B4-BE49-F238E27FC236}">
                  <a16:creationId xmlns:a16="http://schemas.microsoft.com/office/drawing/2014/main" id="{DC323089-88EF-F5E9-A6CC-3BF3C4C7E8F7}"/>
                </a:ext>
              </a:extLst>
            </p:cNvPr>
            <p:cNvSpPr>
              <a:spLocks noChangeAspect="1" noChangeArrowheads="1"/>
            </p:cNvSpPr>
            <p:nvPr/>
          </p:nvSpPr>
          <p:spPr bwMode="auto">
            <a:xfrm>
              <a:off x="3074" y="1209"/>
              <a:ext cx="82" cy="60"/>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43" name="Rectangle 146">
              <a:extLst>
                <a:ext uri="{FF2B5EF4-FFF2-40B4-BE49-F238E27FC236}">
                  <a16:creationId xmlns:a16="http://schemas.microsoft.com/office/drawing/2014/main" id="{7A399480-434D-D9DB-5BF8-2443C3477997}"/>
                </a:ext>
              </a:extLst>
            </p:cNvPr>
            <p:cNvSpPr>
              <a:spLocks noChangeAspect="1" noChangeArrowheads="1"/>
            </p:cNvSpPr>
            <p:nvPr/>
          </p:nvSpPr>
          <p:spPr bwMode="auto">
            <a:xfrm>
              <a:off x="3207" y="1209"/>
              <a:ext cx="81" cy="60"/>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44" name="Rectangle 147">
              <a:extLst>
                <a:ext uri="{FF2B5EF4-FFF2-40B4-BE49-F238E27FC236}">
                  <a16:creationId xmlns:a16="http://schemas.microsoft.com/office/drawing/2014/main" id="{B8D3FB45-21D5-B1AB-A628-EB3A3BE9C5DC}"/>
                </a:ext>
              </a:extLst>
            </p:cNvPr>
            <p:cNvSpPr>
              <a:spLocks noChangeAspect="1" noChangeArrowheads="1"/>
            </p:cNvSpPr>
            <p:nvPr/>
          </p:nvSpPr>
          <p:spPr bwMode="auto">
            <a:xfrm>
              <a:off x="2927" y="1352"/>
              <a:ext cx="81"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45" name="Rectangle 148">
              <a:extLst>
                <a:ext uri="{FF2B5EF4-FFF2-40B4-BE49-F238E27FC236}">
                  <a16:creationId xmlns:a16="http://schemas.microsoft.com/office/drawing/2014/main" id="{E0F10E66-F22C-E92F-25A7-4D901C5C829E}"/>
                </a:ext>
              </a:extLst>
            </p:cNvPr>
            <p:cNvSpPr>
              <a:spLocks noChangeAspect="1" noChangeArrowheads="1"/>
            </p:cNvSpPr>
            <p:nvPr/>
          </p:nvSpPr>
          <p:spPr bwMode="auto">
            <a:xfrm>
              <a:off x="3059" y="1352"/>
              <a:ext cx="81" cy="104"/>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46" name="Rectangle 149">
              <a:extLst>
                <a:ext uri="{FF2B5EF4-FFF2-40B4-BE49-F238E27FC236}">
                  <a16:creationId xmlns:a16="http://schemas.microsoft.com/office/drawing/2014/main" id="{496D4577-520A-D4CB-C66D-62405454F439}"/>
                </a:ext>
              </a:extLst>
            </p:cNvPr>
            <p:cNvSpPr>
              <a:spLocks noChangeAspect="1" noChangeArrowheads="1"/>
            </p:cNvSpPr>
            <p:nvPr/>
          </p:nvSpPr>
          <p:spPr bwMode="auto">
            <a:xfrm>
              <a:off x="3191" y="1352"/>
              <a:ext cx="82"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47" name="Oval 150">
              <a:extLst>
                <a:ext uri="{FF2B5EF4-FFF2-40B4-BE49-F238E27FC236}">
                  <a16:creationId xmlns:a16="http://schemas.microsoft.com/office/drawing/2014/main" id="{9F3DB6E4-CD44-4F67-0BC7-AD3FCA630C0B}"/>
                </a:ext>
              </a:extLst>
            </p:cNvPr>
            <p:cNvSpPr>
              <a:spLocks noChangeAspect="1" noChangeArrowheads="1"/>
            </p:cNvSpPr>
            <p:nvPr/>
          </p:nvSpPr>
          <p:spPr bwMode="auto">
            <a:xfrm>
              <a:off x="3088" y="1408"/>
              <a:ext cx="4"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48" name="Oval 151">
              <a:extLst>
                <a:ext uri="{FF2B5EF4-FFF2-40B4-BE49-F238E27FC236}">
                  <a16:creationId xmlns:a16="http://schemas.microsoft.com/office/drawing/2014/main" id="{6DC1C3EA-B157-9AC6-D318-4CDE843982FB}"/>
                </a:ext>
              </a:extLst>
            </p:cNvPr>
            <p:cNvSpPr>
              <a:spLocks noChangeAspect="1" noChangeArrowheads="1"/>
            </p:cNvSpPr>
            <p:nvPr/>
          </p:nvSpPr>
          <p:spPr bwMode="auto">
            <a:xfrm>
              <a:off x="3107" y="1408"/>
              <a:ext cx="4"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49" name="Line 152">
              <a:extLst>
                <a:ext uri="{FF2B5EF4-FFF2-40B4-BE49-F238E27FC236}">
                  <a16:creationId xmlns:a16="http://schemas.microsoft.com/office/drawing/2014/main" id="{299D3DFB-9218-D50F-224F-497967205443}"/>
                </a:ext>
              </a:extLst>
            </p:cNvPr>
            <p:cNvSpPr>
              <a:spLocks noChangeAspect="1" noChangeShapeType="1"/>
            </p:cNvSpPr>
            <p:nvPr/>
          </p:nvSpPr>
          <p:spPr bwMode="auto">
            <a:xfrm flipV="1">
              <a:off x="3100" y="1352"/>
              <a:ext cx="0" cy="102"/>
            </a:xfrm>
            <a:prstGeom prst="line">
              <a:avLst/>
            </a:pr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150" name="Group 153">
              <a:extLst>
                <a:ext uri="{FF2B5EF4-FFF2-40B4-BE49-F238E27FC236}">
                  <a16:creationId xmlns:a16="http://schemas.microsoft.com/office/drawing/2014/main" id="{DE048225-EBA6-D21C-BD72-B368B13EBA82}"/>
                </a:ext>
              </a:extLst>
            </p:cNvPr>
            <p:cNvGrpSpPr>
              <a:grpSpLocks noChangeAspect="1"/>
            </p:cNvGrpSpPr>
            <p:nvPr/>
          </p:nvGrpSpPr>
          <p:grpSpPr bwMode="auto">
            <a:xfrm>
              <a:off x="2789" y="1452"/>
              <a:ext cx="630" cy="163"/>
              <a:chOff x="2963" y="2403"/>
              <a:chExt cx="1116" cy="288"/>
            </a:xfrm>
          </p:grpSpPr>
          <p:sp>
            <p:nvSpPr>
              <p:cNvPr id="180" name="Freeform 154">
                <a:extLst>
                  <a:ext uri="{FF2B5EF4-FFF2-40B4-BE49-F238E27FC236}">
                    <a16:creationId xmlns:a16="http://schemas.microsoft.com/office/drawing/2014/main" id="{95E20A38-9282-D73B-0E3A-FD9F9C2B2A20}"/>
                  </a:ext>
                </a:extLst>
              </p:cNvPr>
              <p:cNvSpPr>
                <a:spLocks noChangeAspect="1"/>
              </p:cNvSpPr>
              <p:nvPr/>
            </p:nvSpPr>
            <p:spPr bwMode="auto">
              <a:xfrm>
                <a:off x="2963" y="2403"/>
                <a:ext cx="1116" cy="288"/>
              </a:xfrm>
              <a:custGeom>
                <a:avLst/>
                <a:gdLst/>
                <a:ahLst/>
                <a:cxnLst>
                  <a:cxn ang="0">
                    <a:pos x="12" y="0"/>
                  </a:cxn>
                  <a:cxn ang="0">
                    <a:pos x="1098" y="0"/>
                  </a:cxn>
                  <a:cxn ang="0">
                    <a:pos x="1101" y="102"/>
                  </a:cxn>
                  <a:cxn ang="0">
                    <a:pos x="1116" y="138"/>
                  </a:cxn>
                  <a:cxn ang="0">
                    <a:pos x="1107" y="210"/>
                  </a:cxn>
                  <a:cxn ang="0">
                    <a:pos x="1080" y="285"/>
                  </a:cxn>
                  <a:cxn ang="0">
                    <a:pos x="18" y="288"/>
                  </a:cxn>
                  <a:cxn ang="0">
                    <a:pos x="0" y="195"/>
                  </a:cxn>
                  <a:cxn ang="0">
                    <a:pos x="15" y="114"/>
                  </a:cxn>
                  <a:cxn ang="0">
                    <a:pos x="3" y="48"/>
                  </a:cxn>
                  <a:cxn ang="0">
                    <a:pos x="12" y="0"/>
                  </a:cxn>
                </a:cxnLst>
                <a:rect l="0" t="0" r="r" b="b"/>
                <a:pathLst>
                  <a:path w="1116" h="288">
                    <a:moveTo>
                      <a:pt x="12" y="0"/>
                    </a:moveTo>
                    <a:lnTo>
                      <a:pt x="1098" y="0"/>
                    </a:lnTo>
                    <a:cubicBezTo>
                      <a:pt x="1101" y="100"/>
                      <a:pt x="1101" y="66"/>
                      <a:pt x="1101" y="102"/>
                    </a:cubicBezTo>
                    <a:lnTo>
                      <a:pt x="1116" y="138"/>
                    </a:lnTo>
                    <a:lnTo>
                      <a:pt x="1107" y="210"/>
                    </a:lnTo>
                    <a:lnTo>
                      <a:pt x="1080" y="285"/>
                    </a:lnTo>
                    <a:lnTo>
                      <a:pt x="18" y="288"/>
                    </a:lnTo>
                    <a:lnTo>
                      <a:pt x="0" y="195"/>
                    </a:lnTo>
                    <a:lnTo>
                      <a:pt x="15" y="114"/>
                    </a:lnTo>
                    <a:lnTo>
                      <a:pt x="3" y="48"/>
                    </a:lnTo>
                    <a:lnTo>
                      <a:pt x="12" y="0"/>
                    </a:lnTo>
                    <a:close/>
                  </a:path>
                </a:pathLst>
              </a:custGeom>
              <a:solidFill>
                <a:srgbClr val="D1D1D1"/>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181" name="Group 155">
                <a:extLst>
                  <a:ext uri="{FF2B5EF4-FFF2-40B4-BE49-F238E27FC236}">
                    <a16:creationId xmlns:a16="http://schemas.microsoft.com/office/drawing/2014/main" id="{A4E2FF13-34B5-B3E1-5933-02AC954F3505}"/>
                  </a:ext>
                </a:extLst>
              </p:cNvPr>
              <p:cNvGrpSpPr>
                <a:grpSpLocks noChangeAspect="1"/>
              </p:cNvGrpSpPr>
              <p:nvPr/>
            </p:nvGrpSpPr>
            <p:grpSpPr bwMode="auto">
              <a:xfrm>
                <a:off x="3084" y="2448"/>
                <a:ext cx="815" cy="221"/>
                <a:chOff x="1658" y="2448"/>
                <a:chExt cx="710" cy="242"/>
              </a:xfrm>
            </p:grpSpPr>
            <p:sp>
              <p:nvSpPr>
                <p:cNvPr id="182" name="Freeform 156">
                  <a:extLst>
                    <a:ext uri="{FF2B5EF4-FFF2-40B4-BE49-F238E27FC236}">
                      <a16:creationId xmlns:a16="http://schemas.microsoft.com/office/drawing/2014/main" id="{89C8BBD4-316C-91E7-42F8-5C516E95EC5C}"/>
                    </a:ext>
                  </a:extLst>
                </p:cNvPr>
                <p:cNvSpPr>
                  <a:spLocks noChangeAspect="1"/>
                </p:cNvSpPr>
                <p:nvPr/>
              </p:nvSpPr>
              <p:spPr bwMode="auto">
                <a:xfrm>
                  <a:off x="1804" y="2602"/>
                  <a:ext cx="21" cy="8"/>
                </a:xfrm>
                <a:custGeom>
                  <a:avLst/>
                  <a:gdLst/>
                  <a:ahLst/>
                  <a:cxnLst>
                    <a:cxn ang="0">
                      <a:pos x="0" y="13"/>
                    </a:cxn>
                    <a:cxn ang="0">
                      <a:pos x="28" y="0"/>
                    </a:cxn>
                    <a:cxn ang="0">
                      <a:pos x="41" y="17"/>
                    </a:cxn>
                  </a:cxnLst>
                  <a:rect l="0" t="0" r="r" b="b"/>
                  <a:pathLst>
                    <a:path w="41" h="17">
                      <a:moveTo>
                        <a:pt x="0" y="13"/>
                      </a:moveTo>
                      <a:lnTo>
                        <a:pt x="28"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83" name="Freeform 157">
                  <a:extLst>
                    <a:ext uri="{FF2B5EF4-FFF2-40B4-BE49-F238E27FC236}">
                      <a16:creationId xmlns:a16="http://schemas.microsoft.com/office/drawing/2014/main" id="{9D70F620-BCE8-E938-4D7F-3C95AC199FF8}"/>
                    </a:ext>
                  </a:extLst>
                </p:cNvPr>
                <p:cNvSpPr>
                  <a:spLocks noChangeAspect="1"/>
                </p:cNvSpPr>
                <p:nvPr/>
              </p:nvSpPr>
              <p:spPr bwMode="auto">
                <a:xfrm>
                  <a:off x="1658" y="2503"/>
                  <a:ext cx="21" cy="9"/>
                </a:xfrm>
                <a:custGeom>
                  <a:avLst/>
                  <a:gdLst/>
                  <a:ahLst/>
                  <a:cxnLst>
                    <a:cxn ang="0">
                      <a:pos x="0" y="13"/>
                    </a:cxn>
                    <a:cxn ang="0">
                      <a:pos x="29" y="0"/>
                    </a:cxn>
                    <a:cxn ang="0">
                      <a:pos x="41" y="17"/>
                    </a:cxn>
                  </a:cxnLst>
                  <a:rect l="0" t="0" r="r" b="b"/>
                  <a:pathLst>
                    <a:path w="41" h="17">
                      <a:moveTo>
                        <a:pt x="0" y="13"/>
                      </a:moveTo>
                      <a:lnTo>
                        <a:pt x="29"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84" name="Freeform 158">
                  <a:extLst>
                    <a:ext uri="{FF2B5EF4-FFF2-40B4-BE49-F238E27FC236}">
                      <a16:creationId xmlns:a16="http://schemas.microsoft.com/office/drawing/2014/main" id="{84C6DD10-8DCA-D17A-6CE9-5934DAB7BBAC}"/>
                    </a:ext>
                  </a:extLst>
                </p:cNvPr>
                <p:cNvSpPr>
                  <a:spLocks noChangeAspect="1"/>
                </p:cNvSpPr>
                <p:nvPr/>
              </p:nvSpPr>
              <p:spPr bwMode="auto">
                <a:xfrm>
                  <a:off x="2066" y="2448"/>
                  <a:ext cx="22" cy="8"/>
                </a:xfrm>
                <a:custGeom>
                  <a:avLst/>
                  <a:gdLst/>
                  <a:ahLst/>
                  <a:cxnLst>
                    <a:cxn ang="0">
                      <a:pos x="0" y="13"/>
                    </a:cxn>
                    <a:cxn ang="0">
                      <a:pos x="30" y="0"/>
                    </a:cxn>
                    <a:cxn ang="0">
                      <a:pos x="43" y="18"/>
                    </a:cxn>
                  </a:cxnLst>
                  <a:rect l="0" t="0" r="r" b="b"/>
                  <a:pathLst>
                    <a:path w="43" h="18">
                      <a:moveTo>
                        <a:pt x="0" y="13"/>
                      </a:moveTo>
                      <a:lnTo>
                        <a:pt x="30" y="0"/>
                      </a:lnTo>
                      <a:lnTo>
                        <a:pt x="43" y="18"/>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85" name="Freeform 159">
                  <a:extLst>
                    <a:ext uri="{FF2B5EF4-FFF2-40B4-BE49-F238E27FC236}">
                      <a16:creationId xmlns:a16="http://schemas.microsoft.com/office/drawing/2014/main" id="{D3BA449D-0948-8F1D-90D4-8A376DFB4964}"/>
                    </a:ext>
                  </a:extLst>
                </p:cNvPr>
                <p:cNvSpPr>
                  <a:spLocks noChangeAspect="1"/>
                </p:cNvSpPr>
                <p:nvPr/>
              </p:nvSpPr>
              <p:spPr bwMode="auto">
                <a:xfrm>
                  <a:off x="2282" y="2643"/>
                  <a:ext cx="21" cy="9"/>
                </a:xfrm>
                <a:custGeom>
                  <a:avLst/>
                  <a:gdLst/>
                  <a:ahLst/>
                  <a:cxnLst>
                    <a:cxn ang="0">
                      <a:pos x="0" y="13"/>
                    </a:cxn>
                    <a:cxn ang="0">
                      <a:pos x="31" y="0"/>
                    </a:cxn>
                    <a:cxn ang="0">
                      <a:pos x="43" y="17"/>
                    </a:cxn>
                  </a:cxnLst>
                  <a:rect l="0" t="0" r="r" b="b"/>
                  <a:pathLst>
                    <a:path w="43" h="17">
                      <a:moveTo>
                        <a:pt x="0" y="13"/>
                      </a:moveTo>
                      <a:lnTo>
                        <a:pt x="31" y="0"/>
                      </a:lnTo>
                      <a:lnTo>
                        <a:pt x="43" y="17"/>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86" name="Freeform 160">
                  <a:extLst>
                    <a:ext uri="{FF2B5EF4-FFF2-40B4-BE49-F238E27FC236}">
                      <a16:creationId xmlns:a16="http://schemas.microsoft.com/office/drawing/2014/main" id="{8CF83345-63A9-BBAE-2D33-42936AA8FC18}"/>
                    </a:ext>
                  </a:extLst>
                </p:cNvPr>
                <p:cNvSpPr>
                  <a:spLocks noChangeAspect="1"/>
                </p:cNvSpPr>
                <p:nvPr/>
              </p:nvSpPr>
              <p:spPr bwMode="auto">
                <a:xfrm>
                  <a:off x="2215" y="2499"/>
                  <a:ext cx="21" cy="9"/>
                </a:xfrm>
                <a:custGeom>
                  <a:avLst/>
                  <a:gdLst/>
                  <a:ahLst/>
                  <a:cxnLst>
                    <a:cxn ang="0">
                      <a:pos x="0" y="13"/>
                    </a:cxn>
                    <a:cxn ang="0">
                      <a:pos x="30" y="0"/>
                    </a:cxn>
                    <a:cxn ang="0">
                      <a:pos x="43" y="17"/>
                    </a:cxn>
                  </a:cxnLst>
                  <a:rect l="0" t="0" r="r" b="b"/>
                  <a:pathLst>
                    <a:path w="43" h="17">
                      <a:moveTo>
                        <a:pt x="0" y="13"/>
                      </a:moveTo>
                      <a:lnTo>
                        <a:pt x="30" y="0"/>
                      </a:lnTo>
                      <a:lnTo>
                        <a:pt x="43"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87" name="Freeform 161">
                  <a:extLst>
                    <a:ext uri="{FF2B5EF4-FFF2-40B4-BE49-F238E27FC236}">
                      <a16:creationId xmlns:a16="http://schemas.microsoft.com/office/drawing/2014/main" id="{0C316605-BE29-A8A5-5D39-26A138733C2E}"/>
                    </a:ext>
                  </a:extLst>
                </p:cNvPr>
                <p:cNvSpPr>
                  <a:spLocks noChangeAspect="1"/>
                </p:cNvSpPr>
                <p:nvPr/>
              </p:nvSpPr>
              <p:spPr bwMode="auto">
                <a:xfrm>
                  <a:off x="1714" y="2448"/>
                  <a:ext cx="29" cy="12"/>
                </a:xfrm>
                <a:custGeom>
                  <a:avLst/>
                  <a:gdLst/>
                  <a:ahLst/>
                  <a:cxnLst>
                    <a:cxn ang="0">
                      <a:pos x="0" y="0"/>
                    </a:cxn>
                    <a:cxn ang="0">
                      <a:pos x="20" y="25"/>
                    </a:cxn>
                    <a:cxn ang="0">
                      <a:pos x="33" y="12"/>
                    </a:cxn>
                    <a:cxn ang="0">
                      <a:pos x="59" y="25"/>
                    </a:cxn>
                  </a:cxnLst>
                  <a:rect l="0" t="0" r="r" b="b"/>
                  <a:pathLst>
                    <a:path w="59" h="25">
                      <a:moveTo>
                        <a:pt x="0" y="0"/>
                      </a:moveTo>
                      <a:lnTo>
                        <a:pt x="20" y="25"/>
                      </a:lnTo>
                      <a:lnTo>
                        <a:pt x="33" y="12"/>
                      </a:lnTo>
                      <a:lnTo>
                        <a:pt x="59" y="25"/>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88" name="Freeform 162">
                  <a:extLst>
                    <a:ext uri="{FF2B5EF4-FFF2-40B4-BE49-F238E27FC236}">
                      <a16:creationId xmlns:a16="http://schemas.microsoft.com/office/drawing/2014/main" id="{D1D3EC28-74B4-7515-3A29-44488491D29E}"/>
                    </a:ext>
                  </a:extLst>
                </p:cNvPr>
                <p:cNvSpPr>
                  <a:spLocks noChangeAspect="1"/>
                </p:cNvSpPr>
                <p:nvPr/>
              </p:nvSpPr>
              <p:spPr bwMode="auto">
                <a:xfrm>
                  <a:off x="1816" y="2448"/>
                  <a:ext cx="29" cy="12"/>
                </a:xfrm>
                <a:custGeom>
                  <a:avLst/>
                  <a:gdLst/>
                  <a:ahLst/>
                  <a:cxnLst>
                    <a:cxn ang="0">
                      <a:pos x="0" y="0"/>
                    </a:cxn>
                    <a:cxn ang="0">
                      <a:pos x="21" y="25"/>
                    </a:cxn>
                    <a:cxn ang="0">
                      <a:pos x="34" y="12"/>
                    </a:cxn>
                    <a:cxn ang="0">
                      <a:pos x="59" y="25"/>
                    </a:cxn>
                  </a:cxnLst>
                  <a:rect l="0" t="0" r="r" b="b"/>
                  <a:pathLst>
                    <a:path w="59" h="25">
                      <a:moveTo>
                        <a:pt x="0" y="0"/>
                      </a:moveTo>
                      <a:lnTo>
                        <a:pt x="21" y="25"/>
                      </a:lnTo>
                      <a:lnTo>
                        <a:pt x="34" y="12"/>
                      </a:lnTo>
                      <a:lnTo>
                        <a:pt x="59" y="25"/>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89" name="Freeform 163">
                  <a:extLst>
                    <a:ext uri="{FF2B5EF4-FFF2-40B4-BE49-F238E27FC236}">
                      <a16:creationId xmlns:a16="http://schemas.microsoft.com/office/drawing/2014/main" id="{61F83D59-89CF-0C3A-9DAA-D78DDEFB50FB}"/>
                    </a:ext>
                  </a:extLst>
                </p:cNvPr>
                <p:cNvSpPr>
                  <a:spLocks noChangeAspect="1"/>
                </p:cNvSpPr>
                <p:nvPr/>
              </p:nvSpPr>
              <p:spPr bwMode="auto">
                <a:xfrm>
                  <a:off x="1918" y="2581"/>
                  <a:ext cx="30"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90" name="Freeform 164">
                  <a:extLst>
                    <a:ext uri="{FF2B5EF4-FFF2-40B4-BE49-F238E27FC236}">
                      <a16:creationId xmlns:a16="http://schemas.microsoft.com/office/drawing/2014/main" id="{2D7A03B0-109D-69AD-E3C8-43133D9E054B}"/>
                    </a:ext>
                  </a:extLst>
                </p:cNvPr>
                <p:cNvSpPr>
                  <a:spLocks noChangeAspect="1"/>
                </p:cNvSpPr>
                <p:nvPr/>
              </p:nvSpPr>
              <p:spPr bwMode="auto">
                <a:xfrm>
                  <a:off x="2155" y="2505"/>
                  <a:ext cx="29"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91" name="Freeform 165">
                  <a:extLst>
                    <a:ext uri="{FF2B5EF4-FFF2-40B4-BE49-F238E27FC236}">
                      <a16:creationId xmlns:a16="http://schemas.microsoft.com/office/drawing/2014/main" id="{E32B8277-95C7-F812-E55D-F40005202F87}"/>
                    </a:ext>
                  </a:extLst>
                </p:cNvPr>
                <p:cNvSpPr>
                  <a:spLocks noChangeAspect="1"/>
                </p:cNvSpPr>
                <p:nvPr/>
              </p:nvSpPr>
              <p:spPr bwMode="auto">
                <a:xfrm>
                  <a:off x="1789" y="2524"/>
                  <a:ext cx="20" cy="26"/>
                </a:xfrm>
                <a:custGeom>
                  <a:avLst/>
                  <a:gdLst/>
                  <a:ahLst/>
                  <a:cxnLst>
                    <a:cxn ang="0">
                      <a:pos x="5" y="0"/>
                    </a:cxn>
                    <a:cxn ang="0">
                      <a:pos x="0" y="29"/>
                    </a:cxn>
                    <a:cxn ang="0">
                      <a:pos x="10" y="52"/>
                    </a:cxn>
                    <a:cxn ang="0">
                      <a:pos x="38" y="18"/>
                    </a:cxn>
                    <a:cxn ang="0">
                      <a:pos x="5" y="0"/>
                    </a:cxn>
                  </a:cxnLst>
                  <a:rect l="0" t="0" r="r" b="b"/>
                  <a:pathLst>
                    <a:path w="38" h="52">
                      <a:moveTo>
                        <a:pt x="5" y="0"/>
                      </a:moveTo>
                      <a:lnTo>
                        <a:pt x="0" y="29"/>
                      </a:lnTo>
                      <a:lnTo>
                        <a:pt x="10" y="52"/>
                      </a:lnTo>
                      <a:lnTo>
                        <a:pt x="38" y="18"/>
                      </a:lnTo>
                      <a:lnTo>
                        <a:pt x="5"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92" name="Freeform 166">
                  <a:extLst>
                    <a:ext uri="{FF2B5EF4-FFF2-40B4-BE49-F238E27FC236}">
                      <a16:creationId xmlns:a16="http://schemas.microsoft.com/office/drawing/2014/main" id="{5950E61B-6CF3-8409-2B9E-428A89754A1C}"/>
                    </a:ext>
                  </a:extLst>
                </p:cNvPr>
                <p:cNvSpPr>
                  <a:spLocks noChangeAspect="1"/>
                </p:cNvSpPr>
                <p:nvPr/>
              </p:nvSpPr>
              <p:spPr bwMode="auto">
                <a:xfrm>
                  <a:off x="2348" y="2448"/>
                  <a:ext cx="20" cy="26"/>
                </a:xfrm>
                <a:custGeom>
                  <a:avLst/>
                  <a:gdLst/>
                  <a:ahLst/>
                  <a:cxnLst>
                    <a:cxn ang="0">
                      <a:pos x="6" y="0"/>
                    </a:cxn>
                    <a:cxn ang="0">
                      <a:pos x="0" y="29"/>
                    </a:cxn>
                    <a:cxn ang="0">
                      <a:pos x="12" y="52"/>
                    </a:cxn>
                    <a:cxn ang="0">
                      <a:pos x="41" y="18"/>
                    </a:cxn>
                    <a:cxn ang="0">
                      <a:pos x="6" y="0"/>
                    </a:cxn>
                  </a:cxnLst>
                  <a:rect l="0" t="0" r="r" b="b"/>
                  <a:pathLst>
                    <a:path w="41" h="52">
                      <a:moveTo>
                        <a:pt x="6" y="0"/>
                      </a:moveTo>
                      <a:lnTo>
                        <a:pt x="0" y="29"/>
                      </a:lnTo>
                      <a:lnTo>
                        <a:pt x="12" y="52"/>
                      </a:lnTo>
                      <a:lnTo>
                        <a:pt x="41" y="18"/>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93" name="Freeform 167">
                  <a:extLst>
                    <a:ext uri="{FF2B5EF4-FFF2-40B4-BE49-F238E27FC236}">
                      <a16:creationId xmlns:a16="http://schemas.microsoft.com/office/drawing/2014/main" id="{B3345B12-E836-2785-59F1-FB20F3AD5EB3}"/>
                    </a:ext>
                  </a:extLst>
                </p:cNvPr>
                <p:cNvSpPr>
                  <a:spLocks noChangeAspect="1"/>
                </p:cNvSpPr>
                <p:nvPr/>
              </p:nvSpPr>
              <p:spPr bwMode="auto">
                <a:xfrm>
                  <a:off x="1913" y="2665"/>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94" name="Freeform 168">
                  <a:extLst>
                    <a:ext uri="{FF2B5EF4-FFF2-40B4-BE49-F238E27FC236}">
                      <a16:creationId xmlns:a16="http://schemas.microsoft.com/office/drawing/2014/main" id="{C96F3BC1-6EE3-4324-2626-FB470C25DEA0}"/>
                    </a:ext>
                  </a:extLst>
                </p:cNvPr>
                <p:cNvSpPr>
                  <a:spLocks noChangeAspect="1"/>
                </p:cNvSpPr>
                <p:nvPr/>
              </p:nvSpPr>
              <p:spPr bwMode="auto">
                <a:xfrm>
                  <a:off x="2030" y="2584"/>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sp>
          <p:nvSpPr>
            <p:cNvPr id="151" name="Freeform 169">
              <a:extLst>
                <a:ext uri="{FF2B5EF4-FFF2-40B4-BE49-F238E27FC236}">
                  <a16:creationId xmlns:a16="http://schemas.microsoft.com/office/drawing/2014/main" id="{BC5FE7B6-D3EA-99DD-C649-039FA8AE6661}"/>
                </a:ext>
              </a:extLst>
            </p:cNvPr>
            <p:cNvSpPr>
              <a:spLocks noChangeAspect="1"/>
            </p:cNvSpPr>
            <p:nvPr/>
          </p:nvSpPr>
          <p:spPr bwMode="auto">
            <a:xfrm>
              <a:off x="3288" y="1175"/>
              <a:ext cx="29" cy="34"/>
            </a:xfrm>
            <a:custGeom>
              <a:avLst/>
              <a:gdLst/>
              <a:ahLst/>
              <a:cxnLst>
                <a:cxn ang="0">
                  <a:pos x="0" y="60"/>
                </a:cxn>
                <a:cxn ang="0">
                  <a:pos x="21" y="36"/>
                </a:cxn>
                <a:cxn ang="0">
                  <a:pos x="30" y="18"/>
                </a:cxn>
                <a:cxn ang="0">
                  <a:pos x="48" y="9"/>
                </a:cxn>
                <a:cxn ang="0">
                  <a:pos x="51" y="0"/>
                </a:cxn>
              </a:cxnLst>
              <a:rect l="0" t="0" r="r" b="b"/>
              <a:pathLst>
                <a:path w="51" h="60">
                  <a:moveTo>
                    <a:pt x="0" y="60"/>
                  </a:moveTo>
                  <a:cubicBezTo>
                    <a:pt x="3" y="43"/>
                    <a:pt x="5" y="41"/>
                    <a:pt x="21" y="36"/>
                  </a:cubicBezTo>
                  <a:cubicBezTo>
                    <a:pt x="25" y="30"/>
                    <a:pt x="25" y="23"/>
                    <a:pt x="30" y="18"/>
                  </a:cubicBezTo>
                  <a:cubicBezTo>
                    <a:pt x="35" y="13"/>
                    <a:pt x="42" y="13"/>
                    <a:pt x="48" y="9"/>
                  </a:cubicBezTo>
                  <a:cubicBezTo>
                    <a:pt x="49" y="6"/>
                    <a:pt x="51" y="0"/>
                    <a:pt x="51"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52" name="Freeform 170">
              <a:extLst>
                <a:ext uri="{FF2B5EF4-FFF2-40B4-BE49-F238E27FC236}">
                  <a16:creationId xmlns:a16="http://schemas.microsoft.com/office/drawing/2014/main" id="{6195C57E-A1A5-06B0-ABC9-01621C7D2306}"/>
                </a:ext>
              </a:extLst>
            </p:cNvPr>
            <p:cNvSpPr>
              <a:spLocks noChangeAspect="1"/>
            </p:cNvSpPr>
            <p:nvPr/>
          </p:nvSpPr>
          <p:spPr bwMode="auto">
            <a:xfrm>
              <a:off x="3139" y="1325"/>
              <a:ext cx="29" cy="27"/>
            </a:xfrm>
            <a:custGeom>
              <a:avLst/>
              <a:gdLst/>
              <a:ahLst/>
              <a:cxnLst>
                <a:cxn ang="0">
                  <a:pos x="0" y="49"/>
                </a:cxn>
                <a:cxn ang="0">
                  <a:pos x="21" y="34"/>
                </a:cxn>
                <a:cxn ang="0">
                  <a:pos x="24" y="22"/>
                </a:cxn>
                <a:cxn ang="0">
                  <a:pos x="42" y="10"/>
                </a:cxn>
                <a:cxn ang="0">
                  <a:pos x="51" y="1"/>
                </a:cxn>
              </a:cxnLst>
              <a:rect l="0" t="0" r="r" b="b"/>
              <a:pathLst>
                <a:path w="51" h="49">
                  <a:moveTo>
                    <a:pt x="0" y="49"/>
                  </a:moveTo>
                  <a:cubicBezTo>
                    <a:pt x="19" y="43"/>
                    <a:pt x="17" y="49"/>
                    <a:pt x="21" y="34"/>
                  </a:cubicBezTo>
                  <a:cubicBezTo>
                    <a:pt x="22" y="30"/>
                    <a:pt x="21" y="25"/>
                    <a:pt x="24" y="22"/>
                  </a:cubicBezTo>
                  <a:cubicBezTo>
                    <a:pt x="29" y="17"/>
                    <a:pt x="42" y="10"/>
                    <a:pt x="42" y="10"/>
                  </a:cubicBezTo>
                  <a:cubicBezTo>
                    <a:pt x="49" y="0"/>
                    <a:pt x="44" y="1"/>
                    <a:pt x="51" y="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53" name="Freeform 171">
              <a:extLst>
                <a:ext uri="{FF2B5EF4-FFF2-40B4-BE49-F238E27FC236}">
                  <a16:creationId xmlns:a16="http://schemas.microsoft.com/office/drawing/2014/main" id="{FF91F781-FDFD-C716-68A0-FC17D183088A}"/>
                </a:ext>
              </a:extLst>
            </p:cNvPr>
            <p:cNvSpPr>
              <a:spLocks noChangeAspect="1"/>
            </p:cNvSpPr>
            <p:nvPr/>
          </p:nvSpPr>
          <p:spPr bwMode="auto">
            <a:xfrm>
              <a:off x="3024" y="1312"/>
              <a:ext cx="34" cy="39"/>
            </a:xfrm>
            <a:custGeom>
              <a:avLst/>
              <a:gdLst/>
              <a:ahLst/>
              <a:cxnLst>
                <a:cxn ang="0">
                  <a:pos x="60" y="69"/>
                </a:cxn>
                <a:cxn ang="0">
                  <a:pos x="36" y="45"/>
                </a:cxn>
                <a:cxn ang="0">
                  <a:pos x="18" y="39"/>
                </a:cxn>
                <a:cxn ang="0">
                  <a:pos x="0" y="0"/>
                </a:cxn>
              </a:cxnLst>
              <a:rect l="0" t="0" r="r" b="b"/>
              <a:pathLst>
                <a:path w="60" h="69">
                  <a:moveTo>
                    <a:pt x="60" y="69"/>
                  </a:moveTo>
                  <a:cubicBezTo>
                    <a:pt x="52" y="45"/>
                    <a:pt x="60" y="53"/>
                    <a:pt x="36" y="45"/>
                  </a:cubicBezTo>
                  <a:cubicBezTo>
                    <a:pt x="30" y="43"/>
                    <a:pt x="18" y="39"/>
                    <a:pt x="18" y="39"/>
                  </a:cubicBezTo>
                  <a:cubicBezTo>
                    <a:pt x="11" y="29"/>
                    <a:pt x="0" y="12"/>
                    <a:pt x="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54" name="Freeform 172">
              <a:extLst>
                <a:ext uri="{FF2B5EF4-FFF2-40B4-BE49-F238E27FC236}">
                  <a16:creationId xmlns:a16="http://schemas.microsoft.com/office/drawing/2014/main" id="{9D62FF50-4542-259C-6EB2-36011B2D2D58}"/>
                </a:ext>
              </a:extLst>
            </p:cNvPr>
            <p:cNvSpPr>
              <a:spLocks noChangeAspect="1"/>
            </p:cNvSpPr>
            <p:nvPr/>
          </p:nvSpPr>
          <p:spPr bwMode="auto">
            <a:xfrm>
              <a:off x="2892" y="1412"/>
              <a:ext cx="34" cy="23"/>
            </a:xfrm>
            <a:custGeom>
              <a:avLst/>
              <a:gdLst/>
              <a:ahLst/>
              <a:cxnLst>
                <a:cxn ang="0">
                  <a:pos x="60" y="0"/>
                </a:cxn>
                <a:cxn ang="0">
                  <a:pos x="54" y="18"/>
                </a:cxn>
                <a:cxn ang="0">
                  <a:pos x="30" y="24"/>
                </a:cxn>
                <a:cxn ang="0">
                  <a:pos x="0" y="42"/>
                </a:cxn>
              </a:cxnLst>
              <a:rect l="0" t="0" r="r" b="b"/>
              <a:pathLst>
                <a:path w="60" h="42">
                  <a:moveTo>
                    <a:pt x="60" y="0"/>
                  </a:moveTo>
                  <a:cubicBezTo>
                    <a:pt x="58" y="6"/>
                    <a:pt x="56" y="12"/>
                    <a:pt x="54" y="18"/>
                  </a:cubicBezTo>
                  <a:cubicBezTo>
                    <a:pt x="51" y="26"/>
                    <a:pt x="30" y="24"/>
                    <a:pt x="30" y="24"/>
                  </a:cubicBezTo>
                  <a:cubicBezTo>
                    <a:pt x="20" y="31"/>
                    <a:pt x="9" y="33"/>
                    <a:pt x="0" y="4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55" name="Freeform 173">
              <a:extLst>
                <a:ext uri="{FF2B5EF4-FFF2-40B4-BE49-F238E27FC236}">
                  <a16:creationId xmlns:a16="http://schemas.microsoft.com/office/drawing/2014/main" id="{AE9D22C0-4E53-E308-C870-3B40374C1090}"/>
                </a:ext>
              </a:extLst>
            </p:cNvPr>
            <p:cNvSpPr>
              <a:spLocks noChangeAspect="1"/>
            </p:cNvSpPr>
            <p:nvPr/>
          </p:nvSpPr>
          <p:spPr bwMode="auto">
            <a:xfrm>
              <a:off x="3061" y="1014"/>
              <a:ext cx="19" cy="49"/>
            </a:xfrm>
            <a:custGeom>
              <a:avLst/>
              <a:gdLst/>
              <a:ahLst/>
              <a:cxnLst>
                <a:cxn ang="0">
                  <a:pos x="34" y="87"/>
                </a:cxn>
                <a:cxn ang="0">
                  <a:pos x="16" y="54"/>
                </a:cxn>
                <a:cxn ang="0">
                  <a:pos x="13" y="33"/>
                </a:cxn>
                <a:cxn ang="0">
                  <a:pos x="1" y="12"/>
                </a:cxn>
              </a:cxnLst>
              <a:rect l="0" t="0" r="r" b="b"/>
              <a:pathLst>
                <a:path w="34" h="87">
                  <a:moveTo>
                    <a:pt x="34" y="87"/>
                  </a:moveTo>
                  <a:cubicBezTo>
                    <a:pt x="30" y="65"/>
                    <a:pt x="27" y="70"/>
                    <a:pt x="16" y="54"/>
                  </a:cubicBezTo>
                  <a:cubicBezTo>
                    <a:pt x="15" y="47"/>
                    <a:pt x="16" y="40"/>
                    <a:pt x="13" y="33"/>
                  </a:cubicBezTo>
                  <a:cubicBezTo>
                    <a:pt x="0" y="0"/>
                    <a:pt x="1" y="24"/>
                    <a:pt x="1" y="1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56" name="Freeform 174">
              <a:extLst>
                <a:ext uri="{FF2B5EF4-FFF2-40B4-BE49-F238E27FC236}">
                  <a16:creationId xmlns:a16="http://schemas.microsoft.com/office/drawing/2014/main" id="{3CA2010E-9E49-8812-6421-86DA3FEAA735}"/>
                </a:ext>
              </a:extLst>
            </p:cNvPr>
            <p:cNvSpPr>
              <a:spLocks noChangeAspect="1"/>
            </p:cNvSpPr>
            <p:nvPr/>
          </p:nvSpPr>
          <p:spPr bwMode="auto">
            <a:xfrm>
              <a:off x="2911" y="905"/>
              <a:ext cx="8" cy="70"/>
            </a:xfrm>
            <a:custGeom>
              <a:avLst/>
              <a:gdLst/>
              <a:ahLst/>
              <a:cxnLst>
                <a:cxn ang="0">
                  <a:pos x="9" y="123"/>
                </a:cxn>
                <a:cxn ang="0">
                  <a:pos x="6" y="81"/>
                </a:cxn>
                <a:cxn ang="0">
                  <a:pos x="0" y="63"/>
                </a:cxn>
                <a:cxn ang="0">
                  <a:pos x="15" y="0"/>
                </a:cxn>
              </a:cxnLst>
              <a:rect l="0" t="0" r="r" b="b"/>
              <a:pathLst>
                <a:path w="15" h="123">
                  <a:moveTo>
                    <a:pt x="9" y="123"/>
                  </a:moveTo>
                  <a:cubicBezTo>
                    <a:pt x="8" y="109"/>
                    <a:pt x="8" y="95"/>
                    <a:pt x="6" y="81"/>
                  </a:cubicBezTo>
                  <a:cubicBezTo>
                    <a:pt x="5" y="75"/>
                    <a:pt x="0" y="63"/>
                    <a:pt x="0" y="63"/>
                  </a:cubicBezTo>
                  <a:cubicBezTo>
                    <a:pt x="12" y="28"/>
                    <a:pt x="15" y="45"/>
                    <a:pt x="15"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57" name="Freeform 175">
              <a:extLst>
                <a:ext uri="{FF2B5EF4-FFF2-40B4-BE49-F238E27FC236}">
                  <a16:creationId xmlns:a16="http://schemas.microsoft.com/office/drawing/2014/main" id="{A24943AA-6497-4347-C1FA-6381A3A92810}"/>
                </a:ext>
              </a:extLst>
            </p:cNvPr>
            <p:cNvSpPr>
              <a:spLocks noChangeAspect="1"/>
            </p:cNvSpPr>
            <p:nvPr/>
          </p:nvSpPr>
          <p:spPr bwMode="auto">
            <a:xfrm>
              <a:off x="2875" y="1085"/>
              <a:ext cx="66" cy="12"/>
            </a:xfrm>
            <a:custGeom>
              <a:avLst/>
              <a:gdLst/>
              <a:ahLst/>
              <a:cxnLst>
                <a:cxn ang="0">
                  <a:pos x="0" y="8"/>
                </a:cxn>
                <a:cxn ang="0">
                  <a:pos x="48" y="14"/>
                </a:cxn>
                <a:cxn ang="0">
                  <a:pos x="66" y="20"/>
                </a:cxn>
                <a:cxn ang="0">
                  <a:pos x="117" y="11"/>
                </a:cxn>
              </a:cxnLst>
              <a:rect l="0" t="0" r="r" b="b"/>
              <a:pathLst>
                <a:path w="117" h="20">
                  <a:moveTo>
                    <a:pt x="0" y="8"/>
                  </a:moveTo>
                  <a:cubicBezTo>
                    <a:pt x="23" y="0"/>
                    <a:pt x="27" y="5"/>
                    <a:pt x="48" y="14"/>
                  </a:cubicBezTo>
                  <a:cubicBezTo>
                    <a:pt x="54" y="17"/>
                    <a:pt x="66" y="20"/>
                    <a:pt x="66" y="20"/>
                  </a:cubicBezTo>
                  <a:cubicBezTo>
                    <a:pt x="80" y="19"/>
                    <a:pt x="103" y="11"/>
                    <a:pt x="117" y="1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58" name="Rectangle 176">
              <a:extLst>
                <a:ext uri="{FF2B5EF4-FFF2-40B4-BE49-F238E27FC236}">
                  <a16:creationId xmlns:a16="http://schemas.microsoft.com/office/drawing/2014/main" id="{BE5CD5B3-0895-7004-451C-FAD575C83D15}"/>
                </a:ext>
              </a:extLst>
            </p:cNvPr>
            <p:cNvSpPr>
              <a:spLocks noChangeAspect="1" noChangeArrowheads="1"/>
            </p:cNvSpPr>
            <p:nvPr/>
          </p:nvSpPr>
          <p:spPr bwMode="auto">
            <a:xfrm>
              <a:off x="3385" y="1188"/>
              <a:ext cx="46" cy="195"/>
            </a:xfrm>
            <a:prstGeom prst="rect">
              <a:avLst/>
            </a:prstGeom>
            <a:solidFill>
              <a:srgbClr val="EEECE1"/>
            </a:solidFill>
            <a:ln w="9525">
              <a:solidFill>
                <a:sysClr val="windowText" lastClr="000000"/>
              </a:solidFill>
              <a:miter lim="800000"/>
              <a:headEnd/>
              <a:tailEnd/>
            </a:ln>
            <a:effectLst/>
          </p:spPr>
          <p:txBody>
            <a:bodyPr wrap="none" anchor="ctr"/>
            <a:lstStyle/>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O</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P</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E</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N</a:t>
              </a:r>
            </a:p>
          </p:txBody>
        </p:sp>
        <p:sp>
          <p:nvSpPr>
            <p:cNvPr id="159" name="Line 177">
              <a:extLst>
                <a:ext uri="{FF2B5EF4-FFF2-40B4-BE49-F238E27FC236}">
                  <a16:creationId xmlns:a16="http://schemas.microsoft.com/office/drawing/2014/main" id="{954D152E-1494-CF64-FCF1-A76762BEBD4D}"/>
                </a:ext>
              </a:extLst>
            </p:cNvPr>
            <p:cNvSpPr>
              <a:spLocks noChangeAspect="1" noChangeShapeType="1"/>
            </p:cNvSpPr>
            <p:nvPr/>
          </p:nvSpPr>
          <p:spPr bwMode="auto">
            <a:xfrm>
              <a:off x="3360" y="1159"/>
              <a:ext cx="72" cy="24"/>
            </a:xfrm>
            <a:prstGeom prst="line">
              <a:avLst/>
            </a:prstGeom>
            <a:noFill/>
            <a:ln w="2857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60" name="Oval 178">
              <a:extLst>
                <a:ext uri="{FF2B5EF4-FFF2-40B4-BE49-F238E27FC236}">
                  <a16:creationId xmlns:a16="http://schemas.microsoft.com/office/drawing/2014/main" id="{7EFF32E8-C5F8-21F0-5B24-DE4BC1F11DEB}"/>
                </a:ext>
              </a:extLst>
            </p:cNvPr>
            <p:cNvSpPr>
              <a:spLocks noChangeAspect="1" noChangeArrowheads="1"/>
            </p:cNvSpPr>
            <p:nvPr/>
          </p:nvSpPr>
          <p:spPr bwMode="auto">
            <a:xfrm>
              <a:off x="3427" y="1175"/>
              <a:ext cx="17" cy="16"/>
            </a:xfrm>
            <a:prstGeom prst="ellipse">
              <a:avLst/>
            </a:prstGeom>
            <a:solidFill>
              <a:srgbClr val="800080"/>
            </a:solidFill>
            <a:ln w="9525">
              <a:solidFill>
                <a:srgbClr val="FFC653"/>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61" name="Freeform 179">
              <a:extLst>
                <a:ext uri="{FF2B5EF4-FFF2-40B4-BE49-F238E27FC236}">
                  <a16:creationId xmlns:a16="http://schemas.microsoft.com/office/drawing/2014/main" id="{C87693C5-F1F6-561D-38EC-210551BAB68B}"/>
                </a:ext>
              </a:extLst>
            </p:cNvPr>
            <p:cNvSpPr>
              <a:spLocks noChangeAspect="1"/>
            </p:cNvSpPr>
            <p:nvPr/>
          </p:nvSpPr>
          <p:spPr bwMode="auto">
            <a:xfrm>
              <a:off x="3141" y="1358"/>
              <a:ext cx="51" cy="54"/>
            </a:xfrm>
            <a:custGeom>
              <a:avLst/>
              <a:gdLst/>
              <a:ahLst/>
              <a:cxnLst>
                <a:cxn ang="0">
                  <a:pos x="0" y="96"/>
                </a:cxn>
                <a:cxn ang="0">
                  <a:pos x="21" y="78"/>
                </a:cxn>
                <a:cxn ang="0">
                  <a:pos x="36" y="42"/>
                </a:cxn>
                <a:cxn ang="0">
                  <a:pos x="54" y="30"/>
                </a:cxn>
                <a:cxn ang="0">
                  <a:pos x="90" y="0"/>
                </a:cxn>
              </a:cxnLst>
              <a:rect l="0" t="0" r="r" b="b"/>
              <a:pathLst>
                <a:path w="90" h="96">
                  <a:moveTo>
                    <a:pt x="0" y="96"/>
                  </a:moveTo>
                  <a:cubicBezTo>
                    <a:pt x="4" y="84"/>
                    <a:pt x="10" y="85"/>
                    <a:pt x="21" y="78"/>
                  </a:cubicBezTo>
                  <a:cubicBezTo>
                    <a:pt x="23" y="73"/>
                    <a:pt x="34" y="43"/>
                    <a:pt x="36" y="42"/>
                  </a:cubicBezTo>
                  <a:cubicBezTo>
                    <a:pt x="42" y="38"/>
                    <a:pt x="54" y="30"/>
                    <a:pt x="54" y="30"/>
                  </a:cubicBezTo>
                  <a:cubicBezTo>
                    <a:pt x="63" y="16"/>
                    <a:pt x="73" y="0"/>
                    <a:pt x="90" y="0"/>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62" name="Freeform 180">
              <a:extLst>
                <a:ext uri="{FF2B5EF4-FFF2-40B4-BE49-F238E27FC236}">
                  <a16:creationId xmlns:a16="http://schemas.microsoft.com/office/drawing/2014/main" id="{B7C41016-0962-724B-720A-9D4C74168EEC}"/>
                </a:ext>
              </a:extLst>
            </p:cNvPr>
            <p:cNvSpPr>
              <a:spLocks noChangeAspect="1"/>
            </p:cNvSpPr>
            <p:nvPr/>
          </p:nvSpPr>
          <p:spPr bwMode="auto">
            <a:xfrm>
              <a:off x="3273" y="1352"/>
              <a:ext cx="68" cy="65"/>
            </a:xfrm>
            <a:custGeom>
              <a:avLst/>
              <a:gdLst/>
              <a:ahLst/>
              <a:cxnLst>
                <a:cxn ang="0">
                  <a:pos x="0" y="0"/>
                </a:cxn>
                <a:cxn ang="0">
                  <a:pos x="45" y="54"/>
                </a:cxn>
                <a:cxn ang="0">
                  <a:pos x="72" y="66"/>
                </a:cxn>
                <a:cxn ang="0">
                  <a:pos x="90" y="72"/>
                </a:cxn>
                <a:cxn ang="0">
                  <a:pos x="111" y="108"/>
                </a:cxn>
                <a:cxn ang="0">
                  <a:pos x="120" y="114"/>
                </a:cxn>
              </a:cxnLst>
              <a:rect l="0" t="0" r="r" b="b"/>
              <a:pathLst>
                <a:path w="120" h="114">
                  <a:moveTo>
                    <a:pt x="0" y="0"/>
                  </a:moveTo>
                  <a:cubicBezTo>
                    <a:pt x="26" y="9"/>
                    <a:pt x="37" y="30"/>
                    <a:pt x="45" y="54"/>
                  </a:cubicBezTo>
                  <a:cubicBezTo>
                    <a:pt x="48" y="63"/>
                    <a:pt x="63" y="63"/>
                    <a:pt x="72" y="66"/>
                  </a:cubicBezTo>
                  <a:cubicBezTo>
                    <a:pt x="78" y="68"/>
                    <a:pt x="90" y="72"/>
                    <a:pt x="90" y="72"/>
                  </a:cubicBezTo>
                  <a:cubicBezTo>
                    <a:pt x="97" y="82"/>
                    <a:pt x="101" y="101"/>
                    <a:pt x="111" y="108"/>
                  </a:cubicBezTo>
                  <a:cubicBezTo>
                    <a:pt x="114" y="110"/>
                    <a:pt x="120" y="114"/>
                    <a:pt x="120" y="114"/>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63" name="Freeform 181">
              <a:extLst>
                <a:ext uri="{FF2B5EF4-FFF2-40B4-BE49-F238E27FC236}">
                  <a16:creationId xmlns:a16="http://schemas.microsoft.com/office/drawing/2014/main" id="{BE8CA267-1752-8D62-7B9F-365C9422B0FD}"/>
                </a:ext>
              </a:extLst>
            </p:cNvPr>
            <p:cNvSpPr>
              <a:spLocks noChangeAspect="1"/>
            </p:cNvSpPr>
            <p:nvPr/>
          </p:nvSpPr>
          <p:spPr bwMode="auto">
            <a:xfrm>
              <a:off x="3277" y="1356"/>
              <a:ext cx="69" cy="59"/>
            </a:xfrm>
            <a:custGeom>
              <a:avLst/>
              <a:gdLst/>
              <a:ahLst/>
              <a:cxnLst>
                <a:cxn ang="0">
                  <a:pos x="0" y="105"/>
                </a:cxn>
                <a:cxn ang="0">
                  <a:pos x="48" y="69"/>
                </a:cxn>
                <a:cxn ang="0">
                  <a:pos x="75" y="48"/>
                </a:cxn>
                <a:cxn ang="0">
                  <a:pos x="96" y="24"/>
                </a:cxn>
                <a:cxn ang="0">
                  <a:pos x="123" y="0"/>
                </a:cxn>
              </a:cxnLst>
              <a:rect l="0" t="0" r="r" b="b"/>
              <a:pathLst>
                <a:path w="123" h="105">
                  <a:moveTo>
                    <a:pt x="0" y="105"/>
                  </a:moveTo>
                  <a:cubicBezTo>
                    <a:pt x="13" y="86"/>
                    <a:pt x="26" y="76"/>
                    <a:pt x="48" y="69"/>
                  </a:cubicBezTo>
                  <a:cubicBezTo>
                    <a:pt x="56" y="61"/>
                    <a:pt x="75" y="48"/>
                    <a:pt x="75" y="48"/>
                  </a:cubicBezTo>
                  <a:cubicBezTo>
                    <a:pt x="89" y="27"/>
                    <a:pt x="81" y="34"/>
                    <a:pt x="96" y="24"/>
                  </a:cubicBezTo>
                  <a:cubicBezTo>
                    <a:pt x="101" y="17"/>
                    <a:pt x="115" y="4"/>
                    <a:pt x="123" y="0"/>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64" name="Freeform 182">
              <a:extLst>
                <a:ext uri="{FF2B5EF4-FFF2-40B4-BE49-F238E27FC236}">
                  <a16:creationId xmlns:a16="http://schemas.microsoft.com/office/drawing/2014/main" id="{DDBBDE51-0ED1-39F7-42CA-286D0ED20E42}"/>
                </a:ext>
              </a:extLst>
            </p:cNvPr>
            <p:cNvSpPr>
              <a:spLocks noChangeAspect="1"/>
            </p:cNvSpPr>
            <p:nvPr/>
          </p:nvSpPr>
          <p:spPr bwMode="auto">
            <a:xfrm>
              <a:off x="3026" y="1212"/>
              <a:ext cx="47" cy="56"/>
            </a:xfrm>
            <a:custGeom>
              <a:avLst/>
              <a:gdLst/>
              <a:ahLst/>
              <a:cxnLst>
                <a:cxn ang="0">
                  <a:pos x="0" y="99"/>
                </a:cxn>
                <a:cxn ang="0">
                  <a:pos x="18" y="75"/>
                </a:cxn>
                <a:cxn ang="0">
                  <a:pos x="33" y="60"/>
                </a:cxn>
                <a:cxn ang="0">
                  <a:pos x="45" y="33"/>
                </a:cxn>
                <a:cxn ang="0">
                  <a:pos x="63" y="21"/>
                </a:cxn>
                <a:cxn ang="0">
                  <a:pos x="84" y="0"/>
                </a:cxn>
              </a:cxnLst>
              <a:rect l="0" t="0" r="r" b="b"/>
              <a:pathLst>
                <a:path w="84" h="99">
                  <a:moveTo>
                    <a:pt x="0" y="99"/>
                  </a:moveTo>
                  <a:cubicBezTo>
                    <a:pt x="4" y="87"/>
                    <a:pt x="8" y="82"/>
                    <a:pt x="18" y="75"/>
                  </a:cubicBezTo>
                  <a:cubicBezTo>
                    <a:pt x="22" y="69"/>
                    <a:pt x="29" y="66"/>
                    <a:pt x="33" y="60"/>
                  </a:cubicBezTo>
                  <a:cubicBezTo>
                    <a:pt x="40" y="50"/>
                    <a:pt x="36" y="41"/>
                    <a:pt x="45" y="33"/>
                  </a:cubicBezTo>
                  <a:cubicBezTo>
                    <a:pt x="50" y="28"/>
                    <a:pt x="63" y="21"/>
                    <a:pt x="63" y="21"/>
                  </a:cubicBezTo>
                  <a:cubicBezTo>
                    <a:pt x="66" y="12"/>
                    <a:pt x="84" y="0"/>
                    <a:pt x="84" y="0"/>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65" name="Freeform 183">
              <a:extLst>
                <a:ext uri="{FF2B5EF4-FFF2-40B4-BE49-F238E27FC236}">
                  <a16:creationId xmlns:a16="http://schemas.microsoft.com/office/drawing/2014/main" id="{46A095CF-53CB-4990-4EA7-A1E37C448E0D}"/>
                </a:ext>
              </a:extLst>
            </p:cNvPr>
            <p:cNvSpPr>
              <a:spLocks noChangeAspect="1"/>
            </p:cNvSpPr>
            <p:nvPr/>
          </p:nvSpPr>
          <p:spPr bwMode="auto">
            <a:xfrm>
              <a:off x="3024" y="1209"/>
              <a:ext cx="54" cy="57"/>
            </a:xfrm>
            <a:custGeom>
              <a:avLst/>
              <a:gdLst/>
              <a:ahLst/>
              <a:cxnLst>
                <a:cxn ang="0">
                  <a:pos x="0" y="0"/>
                </a:cxn>
                <a:cxn ang="0">
                  <a:pos x="21" y="18"/>
                </a:cxn>
                <a:cxn ang="0">
                  <a:pos x="42" y="36"/>
                </a:cxn>
                <a:cxn ang="0">
                  <a:pos x="60" y="48"/>
                </a:cxn>
                <a:cxn ang="0">
                  <a:pos x="81" y="81"/>
                </a:cxn>
                <a:cxn ang="0">
                  <a:pos x="96" y="102"/>
                </a:cxn>
              </a:cxnLst>
              <a:rect l="0" t="0" r="r" b="b"/>
              <a:pathLst>
                <a:path w="96" h="102">
                  <a:moveTo>
                    <a:pt x="0" y="0"/>
                  </a:moveTo>
                  <a:cubicBezTo>
                    <a:pt x="12" y="4"/>
                    <a:pt x="10" y="11"/>
                    <a:pt x="21" y="18"/>
                  </a:cubicBezTo>
                  <a:cubicBezTo>
                    <a:pt x="26" y="32"/>
                    <a:pt x="31" y="30"/>
                    <a:pt x="42" y="36"/>
                  </a:cubicBezTo>
                  <a:cubicBezTo>
                    <a:pt x="48" y="40"/>
                    <a:pt x="60" y="48"/>
                    <a:pt x="60" y="48"/>
                  </a:cubicBezTo>
                  <a:cubicBezTo>
                    <a:pt x="66" y="65"/>
                    <a:pt x="66" y="71"/>
                    <a:pt x="81" y="81"/>
                  </a:cubicBezTo>
                  <a:cubicBezTo>
                    <a:pt x="86" y="89"/>
                    <a:pt x="87" y="98"/>
                    <a:pt x="96" y="102"/>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66" name="Freeform 184">
              <a:extLst>
                <a:ext uri="{FF2B5EF4-FFF2-40B4-BE49-F238E27FC236}">
                  <a16:creationId xmlns:a16="http://schemas.microsoft.com/office/drawing/2014/main" id="{B6B90325-08DA-617D-8D42-689028D4DB38}"/>
                </a:ext>
              </a:extLst>
            </p:cNvPr>
            <p:cNvSpPr>
              <a:spLocks noChangeAspect="1"/>
            </p:cNvSpPr>
            <p:nvPr/>
          </p:nvSpPr>
          <p:spPr bwMode="auto">
            <a:xfrm>
              <a:off x="2865" y="1198"/>
              <a:ext cx="78" cy="68"/>
            </a:xfrm>
            <a:custGeom>
              <a:avLst/>
              <a:gdLst/>
              <a:ahLst/>
              <a:cxnLst>
                <a:cxn ang="0">
                  <a:pos x="138" y="120"/>
                </a:cxn>
                <a:cxn ang="0">
                  <a:pos x="111" y="93"/>
                </a:cxn>
                <a:cxn ang="0">
                  <a:pos x="93" y="81"/>
                </a:cxn>
                <a:cxn ang="0">
                  <a:pos x="78" y="66"/>
                </a:cxn>
                <a:cxn ang="0">
                  <a:pos x="45" y="27"/>
                </a:cxn>
                <a:cxn ang="0">
                  <a:pos x="18" y="18"/>
                </a:cxn>
                <a:cxn ang="0">
                  <a:pos x="9" y="15"/>
                </a:cxn>
                <a:cxn ang="0">
                  <a:pos x="0" y="0"/>
                </a:cxn>
              </a:cxnLst>
              <a:rect l="0" t="0" r="r" b="b"/>
              <a:pathLst>
                <a:path w="138" h="120">
                  <a:moveTo>
                    <a:pt x="138" y="120"/>
                  </a:moveTo>
                  <a:cubicBezTo>
                    <a:pt x="134" y="107"/>
                    <a:pt x="122" y="99"/>
                    <a:pt x="111" y="93"/>
                  </a:cubicBezTo>
                  <a:cubicBezTo>
                    <a:pt x="105" y="89"/>
                    <a:pt x="93" y="81"/>
                    <a:pt x="93" y="81"/>
                  </a:cubicBezTo>
                  <a:cubicBezTo>
                    <a:pt x="77" y="57"/>
                    <a:pt x="98" y="86"/>
                    <a:pt x="78" y="66"/>
                  </a:cubicBezTo>
                  <a:cubicBezTo>
                    <a:pt x="60" y="48"/>
                    <a:pt x="74" y="47"/>
                    <a:pt x="45" y="27"/>
                  </a:cubicBezTo>
                  <a:cubicBezTo>
                    <a:pt x="37" y="22"/>
                    <a:pt x="27" y="21"/>
                    <a:pt x="18" y="18"/>
                  </a:cubicBezTo>
                  <a:cubicBezTo>
                    <a:pt x="15" y="17"/>
                    <a:pt x="9" y="15"/>
                    <a:pt x="9" y="15"/>
                  </a:cubicBezTo>
                  <a:cubicBezTo>
                    <a:pt x="5" y="3"/>
                    <a:pt x="8" y="8"/>
                    <a:pt x="0" y="0"/>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67" name="Freeform 185">
              <a:extLst>
                <a:ext uri="{FF2B5EF4-FFF2-40B4-BE49-F238E27FC236}">
                  <a16:creationId xmlns:a16="http://schemas.microsoft.com/office/drawing/2014/main" id="{9570561A-D453-B4E7-484D-D355C18C4911}"/>
                </a:ext>
              </a:extLst>
            </p:cNvPr>
            <p:cNvSpPr>
              <a:spLocks noChangeAspect="1"/>
            </p:cNvSpPr>
            <p:nvPr/>
          </p:nvSpPr>
          <p:spPr bwMode="auto">
            <a:xfrm>
              <a:off x="2851" y="1347"/>
              <a:ext cx="76" cy="66"/>
            </a:xfrm>
            <a:custGeom>
              <a:avLst/>
              <a:gdLst/>
              <a:ahLst/>
              <a:cxnLst>
                <a:cxn ang="0">
                  <a:pos x="135" y="117"/>
                </a:cxn>
                <a:cxn ang="0">
                  <a:pos x="60" y="66"/>
                </a:cxn>
                <a:cxn ang="0">
                  <a:pos x="39" y="21"/>
                </a:cxn>
                <a:cxn ang="0">
                  <a:pos x="21" y="15"/>
                </a:cxn>
                <a:cxn ang="0">
                  <a:pos x="12" y="12"/>
                </a:cxn>
                <a:cxn ang="0">
                  <a:pos x="0" y="0"/>
                </a:cxn>
              </a:cxnLst>
              <a:rect l="0" t="0" r="r" b="b"/>
              <a:pathLst>
                <a:path w="135" h="117">
                  <a:moveTo>
                    <a:pt x="135" y="117"/>
                  </a:moveTo>
                  <a:cubicBezTo>
                    <a:pt x="124" y="71"/>
                    <a:pt x="92" y="87"/>
                    <a:pt x="60" y="66"/>
                  </a:cubicBezTo>
                  <a:cubicBezTo>
                    <a:pt x="57" y="57"/>
                    <a:pt x="46" y="26"/>
                    <a:pt x="39" y="21"/>
                  </a:cubicBezTo>
                  <a:cubicBezTo>
                    <a:pt x="34" y="18"/>
                    <a:pt x="27" y="17"/>
                    <a:pt x="21" y="15"/>
                  </a:cubicBezTo>
                  <a:cubicBezTo>
                    <a:pt x="18" y="14"/>
                    <a:pt x="12" y="12"/>
                    <a:pt x="12" y="12"/>
                  </a:cubicBezTo>
                  <a:cubicBezTo>
                    <a:pt x="5" y="1"/>
                    <a:pt x="9" y="5"/>
                    <a:pt x="0" y="0"/>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68" name="Freeform 186">
              <a:extLst>
                <a:ext uri="{FF2B5EF4-FFF2-40B4-BE49-F238E27FC236}">
                  <a16:creationId xmlns:a16="http://schemas.microsoft.com/office/drawing/2014/main" id="{5FF53BB7-03C6-880B-A637-DA8291BB1F36}"/>
                </a:ext>
              </a:extLst>
            </p:cNvPr>
            <p:cNvSpPr>
              <a:spLocks noChangeAspect="1"/>
            </p:cNvSpPr>
            <p:nvPr/>
          </p:nvSpPr>
          <p:spPr bwMode="auto">
            <a:xfrm>
              <a:off x="2850" y="1351"/>
              <a:ext cx="77" cy="70"/>
            </a:xfrm>
            <a:custGeom>
              <a:avLst/>
              <a:gdLst/>
              <a:ahLst/>
              <a:cxnLst>
                <a:cxn ang="0">
                  <a:pos x="138" y="0"/>
                </a:cxn>
                <a:cxn ang="0">
                  <a:pos x="105" y="27"/>
                </a:cxn>
                <a:cxn ang="0">
                  <a:pos x="45" y="63"/>
                </a:cxn>
                <a:cxn ang="0">
                  <a:pos x="6" y="114"/>
                </a:cxn>
                <a:cxn ang="0">
                  <a:pos x="0" y="123"/>
                </a:cxn>
              </a:cxnLst>
              <a:rect l="0" t="0" r="r" b="b"/>
              <a:pathLst>
                <a:path w="138" h="124">
                  <a:moveTo>
                    <a:pt x="138" y="0"/>
                  </a:moveTo>
                  <a:cubicBezTo>
                    <a:pt x="124" y="9"/>
                    <a:pt x="118" y="18"/>
                    <a:pt x="105" y="27"/>
                  </a:cubicBezTo>
                  <a:cubicBezTo>
                    <a:pt x="90" y="50"/>
                    <a:pt x="66" y="49"/>
                    <a:pt x="45" y="63"/>
                  </a:cubicBezTo>
                  <a:cubicBezTo>
                    <a:pt x="38" y="84"/>
                    <a:pt x="24" y="102"/>
                    <a:pt x="6" y="114"/>
                  </a:cubicBezTo>
                  <a:cubicBezTo>
                    <a:pt x="3" y="124"/>
                    <a:pt x="6" y="123"/>
                    <a:pt x="0" y="123"/>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69" name="Freeform 187">
              <a:extLst>
                <a:ext uri="{FF2B5EF4-FFF2-40B4-BE49-F238E27FC236}">
                  <a16:creationId xmlns:a16="http://schemas.microsoft.com/office/drawing/2014/main" id="{B7D33133-42B5-BB0F-5B69-C66A9E03EAEA}"/>
                </a:ext>
              </a:extLst>
            </p:cNvPr>
            <p:cNvSpPr>
              <a:spLocks noChangeAspect="1"/>
            </p:cNvSpPr>
            <p:nvPr/>
          </p:nvSpPr>
          <p:spPr bwMode="auto">
            <a:xfrm>
              <a:off x="3005" y="1358"/>
              <a:ext cx="53" cy="57"/>
            </a:xfrm>
            <a:custGeom>
              <a:avLst/>
              <a:gdLst/>
              <a:ahLst/>
              <a:cxnLst>
                <a:cxn ang="0">
                  <a:pos x="0" y="0"/>
                </a:cxn>
                <a:cxn ang="0">
                  <a:pos x="24" y="18"/>
                </a:cxn>
                <a:cxn ang="0">
                  <a:pos x="48" y="39"/>
                </a:cxn>
                <a:cxn ang="0">
                  <a:pos x="57" y="45"/>
                </a:cxn>
                <a:cxn ang="0">
                  <a:pos x="93" y="102"/>
                </a:cxn>
              </a:cxnLst>
              <a:rect l="0" t="0" r="r" b="b"/>
              <a:pathLst>
                <a:path w="93" h="102">
                  <a:moveTo>
                    <a:pt x="0" y="0"/>
                  </a:moveTo>
                  <a:cubicBezTo>
                    <a:pt x="11" y="4"/>
                    <a:pt x="14" y="11"/>
                    <a:pt x="24" y="18"/>
                  </a:cubicBezTo>
                  <a:cubicBezTo>
                    <a:pt x="34" y="33"/>
                    <a:pt x="27" y="25"/>
                    <a:pt x="48" y="39"/>
                  </a:cubicBezTo>
                  <a:cubicBezTo>
                    <a:pt x="51" y="41"/>
                    <a:pt x="57" y="45"/>
                    <a:pt x="57" y="45"/>
                  </a:cubicBezTo>
                  <a:cubicBezTo>
                    <a:pt x="66" y="73"/>
                    <a:pt x="74" y="83"/>
                    <a:pt x="93" y="102"/>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70" name="Freeform 188">
              <a:extLst>
                <a:ext uri="{FF2B5EF4-FFF2-40B4-BE49-F238E27FC236}">
                  <a16:creationId xmlns:a16="http://schemas.microsoft.com/office/drawing/2014/main" id="{6DD776D2-DF39-4577-1ECF-ACC353D575EE}"/>
                </a:ext>
              </a:extLst>
            </p:cNvPr>
            <p:cNvSpPr>
              <a:spLocks noChangeAspect="1"/>
            </p:cNvSpPr>
            <p:nvPr/>
          </p:nvSpPr>
          <p:spPr bwMode="auto">
            <a:xfrm>
              <a:off x="3004" y="1356"/>
              <a:ext cx="57" cy="57"/>
            </a:xfrm>
            <a:custGeom>
              <a:avLst/>
              <a:gdLst/>
              <a:ahLst/>
              <a:cxnLst>
                <a:cxn ang="0">
                  <a:pos x="102" y="0"/>
                </a:cxn>
                <a:cxn ang="0">
                  <a:pos x="57" y="36"/>
                </a:cxn>
                <a:cxn ang="0">
                  <a:pos x="30" y="54"/>
                </a:cxn>
                <a:cxn ang="0">
                  <a:pos x="21" y="60"/>
                </a:cxn>
                <a:cxn ang="0">
                  <a:pos x="0" y="102"/>
                </a:cxn>
              </a:cxnLst>
              <a:rect l="0" t="0" r="r" b="b"/>
              <a:pathLst>
                <a:path w="102" h="102">
                  <a:moveTo>
                    <a:pt x="102" y="0"/>
                  </a:moveTo>
                  <a:cubicBezTo>
                    <a:pt x="80" y="6"/>
                    <a:pt x="73" y="22"/>
                    <a:pt x="57" y="36"/>
                  </a:cubicBezTo>
                  <a:cubicBezTo>
                    <a:pt x="49" y="43"/>
                    <a:pt x="39" y="48"/>
                    <a:pt x="30" y="54"/>
                  </a:cubicBezTo>
                  <a:cubicBezTo>
                    <a:pt x="27" y="56"/>
                    <a:pt x="21" y="60"/>
                    <a:pt x="21" y="60"/>
                  </a:cubicBezTo>
                  <a:cubicBezTo>
                    <a:pt x="16" y="74"/>
                    <a:pt x="14" y="95"/>
                    <a:pt x="0" y="102"/>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71" name="Freeform 189">
              <a:extLst>
                <a:ext uri="{FF2B5EF4-FFF2-40B4-BE49-F238E27FC236}">
                  <a16:creationId xmlns:a16="http://schemas.microsoft.com/office/drawing/2014/main" id="{429DD209-4D0F-F466-E81F-4185DD004440}"/>
                </a:ext>
              </a:extLst>
            </p:cNvPr>
            <p:cNvSpPr>
              <a:spLocks noChangeAspect="1"/>
            </p:cNvSpPr>
            <p:nvPr/>
          </p:nvSpPr>
          <p:spPr bwMode="auto">
            <a:xfrm>
              <a:off x="3287" y="1207"/>
              <a:ext cx="68" cy="73"/>
            </a:xfrm>
            <a:custGeom>
              <a:avLst/>
              <a:gdLst/>
              <a:ahLst/>
              <a:cxnLst>
                <a:cxn ang="0">
                  <a:pos x="0" y="0"/>
                </a:cxn>
                <a:cxn ang="0">
                  <a:pos x="27" y="33"/>
                </a:cxn>
                <a:cxn ang="0">
                  <a:pos x="39" y="51"/>
                </a:cxn>
                <a:cxn ang="0">
                  <a:pos x="75" y="72"/>
                </a:cxn>
                <a:cxn ang="0">
                  <a:pos x="105" y="111"/>
                </a:cxn>
                <a:cxn ang="0">
                  <a:pos x="120" y="129"/>
                </a:cxn>
              </a:cxnLst>
              <a:rect l="0" t="0" r="r" b="b"/>
              <a:pathLst>
                <a:path w="120" h="129">
                  <a:moveTo>
                    <a:pt x="0" y="0"/>
                  </a:moveTo>
                  <a:cubicBezTo>
                    <a:pt x="13" y="8"/>
                    <a:pt x="19" y="21"/>
                    <a:pt x="27" y="33"/>
                  </a:cubicBezTo>
                  <a:cubicBezTo>
                    <a:pt x="31" y="39"/>
                    <a:pt x="32" y="49"/>
                    <a:pt x="39" y="51"/>
                  </a:cubicBezTo>
                  <a:cubicBezTo>
                    <a:pt x="55" y="56"/>
                    <a:pt x="64" y="59"/>
                    <a:pt x="75" y="72"/>
                  </a:cubicBezTo>
                  <a:cubicBezTo>
                    <a:pt x="87" y="86"/>
                    <a:pt x="86" y="105"/>
                    <a:pt x="105" y="111"/>
                  </a:cubicBezTo>
                  <a:cubicBezTo>
                    <a:pt x="109" y="117"/>
                    <a:pt x="120" y="129"/>
                    <a:pt x="120" y="129"/>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72" name="Freeform 190">
              <a:extLst>
                <a:ext uri="{FF2B5EF4-FFF2-40B4-BE49-F238E27FC236}">
                  <a16:creationId xmlns:a16="http://schemas.microsoft.com/office/drawing/2014/main" id="{640B7FB0-B715-9454-8B2F-A83D251E8295}"/>
                </a:ext>
              </a:extLst>
            </p:cNvPr>
            <p:cNvSpPr>
              <a:spLocks noChangeAspect="1"/>
            </p:cNvSpPr>
            <p:nvPr/>
          </p:nvSpPr>
          <p:spPr bwMode="auto">
            <a:xfrm>
              <a:off x="3290" y="1207"/>
              <a:ext cx="116" cy="291"/>
            </a:xfrm>
            <a:custGeom>
              <a:avLst/>
              <a:gdLst/>
              <a:ahLst/>
              <a:cxnLst>
                <a:cxn ang="0">
                  <a:pos x="123" y="0"/>
                </a:cxn>
                <a:cxn ang="0">
                  <a:pos x="105" y="9"/>
                </a:cxn>
                <a:cxn ang="0">
                  <a:pos x="72" y="48"/>
                </a:cxn>
                <a:cxn ang="0">
                  <a:pos x="54" y="54"/>
                </a:cxn>
                <a:cxn ang="0">
                  <a:pos x="36" y="66"/>
                </a:cxn>
                <a:cxn ang="0">
                  <a:pos x="12" y="99"/>
                </a:cxn>
                <a:cxn ang="0">
                  <a:pos x="0" y="114"/>
                </a:cxn>
              </a:cxnLst>
              <a:rect l="0" t="0" r="r" b="b"/>
              <a:pathLst>
                <a:path w="123" h="114">
                  <a:moveTo>
                    <a:pt x="123" y="0"/>
                  </a:moveTo>
                  <a:cubicBezTo>
                    <a:pt x="117" y="4"/>
                    <a:pt x="110" y="4"/>
                    <a:pt x="105" y="9"/>
                  </a:cubicBezTo>
                  <a:cubicBezTo>
                    <a:pt x="90" y="24"/>
                    <a:pt x="95" y="40"/>
                    <a:pt x="72" y="48"/>
                  </a:cubicBezTo>
                  <a:cubicBezTo>
                    <a:pt x="66" y="50"/>
                    <a:pt x="59" y="50"/>
                    <a:pt x="54" y="54"/>
                  </a:cubicBezTo>
                  <a:cubicBezTo>
                    <a:pt x="48" y="58"/>
                    <a:pt x="36" y="66"/>
                    <a:pt x="36" y="66"/>
                  </a:cubicBezTo>
                  <a:cubicBezTo>
                    <a:pt x="27" y="79"/>
                    <a:pt x="26" y="90"/>
                    <a:pt x="12" y="99"/>
                  </a:cubicBezTo>
                  <a:cubicBezTo>
                    <a:pt x="4" y="110"/>
                    <a:pt x="9" y="105"/>
                    <a:pt x="0" y="114"/>
                  </a:cubicBezTo>
                </a:path>
              </a:pathLst>
            </a:custGeom>
            <a:noFill/>
            <a:ln w="28575" cap="flat" cmpd="sng">
              <a:solidFill>
                <a:sysClr val="windowText" lastClr="000000"/>
              </a:solidFill>
              <a:prstDash val="solid"/>
              <a:round/>
              <a:headEnd/>
              <a:tailEn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73" name="Freeform 191">
              <a:extLst>
                <a:ext uri="{FF2B5EF4-FFF2-40B4-BE49-F238E27FC236}">
                  <a16:creationId xmlns:a16="http://schemas.microsoft.com/office/drawing/2014/main" id="{8DBBF663-81DD-885B-DBB0-923F61178211}"/>
                </a:ext>
              </a:extLst>
            </p:cNvPr>
            <p:cNvSpPr>
              <a:spLocks noChangeAspect="1"/>
            </p:cNvSpPr>
            <p:nvPr/>
          </p:nvSpPr>
          <p:spPr bwMode="auto">
            <a:xfrm>
              <a:off x="3157" y="1204"/>
              <a:ext cx="116" cy="291"/>
            </a:xfrm>
            <a:custGeom>
              <a:avLst/>
              <a:gdLst/>
              <a:ahLst/>
              <a:cxnLst>
                <a:cxn ang="0">
                  <a:pos x="84" y="0"/>
                </a:cxn>
                <a:cxn ang="0">
                  <a:pos x="63" y="27"/>
                </a:cxn>
                <a:cxn ang="0">
                  <a:pos x="54" y="57"/>
                </a:cxn>
                <a:cxn ang="0">
                  <a:pos x="36" y="63"/>
                </a:cxn>
                <a:cxn ang="0">
                  <a:pos x="18" y="75"/>
                </a:cxn>
                <a:cxn ang="0">
                  <a:pos x="9" y="105"/>
                </a:cxn>
                <a:cxn ang="0">
                  <a:pos x="0" y="111"/>
                </a:cxn>
              </a:cxnLst>
              <a:rect l="0" t="0" r="r" b="b"/>
              <a:pathLst>
                <a:path w="84" h="111">
                  <a:moveTo>
                    <a:pt x="84" y="0"/>
                  </a:moveTo>
                  <a:cubicBezTo>
                    <a:pt x="78" y="10"/>
                    <a:pt x="69" y="17"/>
                    <a:pt x="63" y="27"/>
                  </a:cubicBezTo>
                  <a:cubicBezTo>
                    <a:pt x="58" y="45"/>
                    <a:pt x="61" y="35"/>
                    <a:pt x="54" y="57"/>
                  </a:cubicBezTo>
                  <a:cubicBezTo>
                    <a:pt x="52" y="63"/>
                    <a:pt x="42" y="61"/>
                    <a:pt x="36" y="63"/>
                  </a:cubicBezTo>
                  <a:cubicBezTo>
                    <a:pt x="29" y="65"/>
                    <a:pt x="18" y="75"/>
                    <a:pt x="18" y="75"/>
                  </a:cubicBezTo>
                  <a:cubicBezTo>
                    <a:pt x="15" y="83"/>
                    <a:pt x="14" y="98"/>
                    <a:pt x="9" y="105"/>
                  </a:cubicBezTo>
                  <a:cubicBezTo>
                    <a:pt x="7" y="108"/>
                    <a:pt x="0" y="111"/>
                    <a:pt x="0" y="111"/>
                  </a:cubicBezTo>
                </a:path>
              </a:pathLst>
            </a:custGeom>
            <a:noFill/>
            <a:ln w="2857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74" name="Freeform 192">
              <a:extLst>
                <a:ext uri="{FF2B5EF4-FFF2-40B4-BE49-F238E27FC236}">
                  <a16:creationId xmlns:a16="http://schemas.microsoft.com/office/drawing/2014/main" id="{3E94AC53-887D-D3CC-2037-E3ABA90D7279}"/>
                </a:ext>
              </a:extLst>
            </p:cNvPr>
            <p:cNvSpPr>
              <a:spLocks noChangeAspect="1"/>
            </p:cNvSpPr>
            <p:nvPr/>
          </p:nvSpPr>
          <p:spPr bwMode="auto">
            <a:xfrm>
              <a:off x="3154" y="1207"/>
              <a:ext cx="116" cy="291"/>
            </a:xfrm>
            <a:custGeom>
              <a:avLst/>
              <a:gdLst/>
              <a:ahLst/>
              <a:cxnLst>
                <a:cxn ang="0">
                  <a:pos x="0" y="0"/>
                </a:cxn>
                <a:cxn ang="0">
                  <a:pos x="36" y="12"/>
                </a:cxn>
                <a:cxn ang="0">
                  <a:pos x="78" y="63"/>
                </a:cxn>
                <a:cxn ang="0">
                  <a:pos x="87" y="108"/>
                </a:cxn>
              </a:cxnLst>
              <a:rect l="0" t="0" r="r" b="b"/>
              <a:pathLst>
                <a:path w="87" h="108">
                  <a:moveTo>
                    <a:pt x="0" y="0"/>
                  </a:moveTo>
                  <a:cubicBezTo>
                    <a:pt x="16" y="3"/>
                    <a:pt x="23" y="4"/>
                    <a:pt x="36" y="12"/>
                  </a:cubicBezTo>
                  <a:cubicBezTo>
                    <a:pt x="48" y="48"/>
                    <a:pt x="47" y="43"/>
                    <a:pt x="78" y="63"/>
                  </a:cubicBezTo>
                  <a:cubicBezTo>
                    <a:pt x="84" y="80"/>
                    <a:pt x="87" y="90"/>
                    <a:pt x="87" y="108"/>
                  </a:cubicBezTo>
                </a:path>
              </a:pathLst>
            </a:custGeom>
            <a:noFill/>
            <a:ln w="2857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75" name="Freeform 193">
              <a:extLst>
                <a:ext uri="{FF2B5EF4-FFF2-40B4-BE49-F238E27FC236}">
                  <a16:creationId xmlns:a16="http://schemas.microsoft.com/office/drawing/2014/main" id="{BB8A9057-6814-5ABE-5126-3389BF2767FF}"/>
                </a:ext>
              </a:extLst>
            </p:cNvPr>
            <p:cNvSpPr>
              <a:spLocks noChangeAspect="1"/>
            </p:cNvSpPr>
            <p:nvPr/>
          </p:nvSpPr>
          <p:spPr bwMode="auto">
            <a:xfrm>
              <a:off x="2861" y="1207"/>
              <a:ext cx="116" cy="291"/>
            </a:xfrm>
            <a:custGeom>
              <a:avLst/>
              <a:gdLst/>
              <a:ahLst/>
              <a:cxnLst>
                <a:cxn ang="0">
                  <a:pos x="144" y="0"/>
                </a:cxn>
                <a:cxn ang="0">
                  <a:pos x="99" y="18"/>
                </a:cxn>
                <a:cxn ang="0">
                  <a:pos x="0" y="108"/>
                </a:cxn>
              </a:cxnLst>
              <a:rect l="0" t="0" r="r" b="b"/>
              <a:pathLst>
                <a:path w="144" h="108">
                  <a:moveTo>
                    <a:pt x="144" y="0"/>
                  </a:moveTo>
                  <a:cubicBezTo>
                    <a:pt x="128" y="5"/>
                    <a:pt x="113" y="9"/>
                    <a:pt x="99" y="18"/>
                  </a:cubicBezTo>
                  <a:cubicBezTo>
                    <a:pt x="73" y="57"/>
                    <a:pt x="19" y="70"/>
                    <a:pt x="0" y="108"/>
                  </a:cubicBezTo>
                </a:path>
              </a:pathLst>
            </a:custGeom>
            <a:noFill/>
            <a:ln w="2857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76" name="Freeform 194">
              <a:extLst>
                <a:ext uri="{FF2B5EF4-FFF2-40B4-BE49-F238E27FC236}">
                  <a16:creationId xmlns:a16="http://schemas.microsoft.com/office/drawing/2014/main" id="{43337927-F4A0-10D9-020D-56A646BD76BE}"/>
                </a:ext>
              </a:extLst>
            </p:cNvPr>
            <p:cNvSpPr>
              <a:spLocks noChangeAspect="1"/>
            </p:cNvSpPr>
            <p:nvPr/>
          </p:nvSpPr>
          <p:spPr bwMode="auto">
            <a:xfrm>
              <a:off x="3140" y="1354"/>
              <a:ext cx="116" cy="291"/>
            </a:xfrm>
            <a:custGeom>
              <a:avLst/>
              <a:gdLst/>
              <a:ahLst/>
              <a:cxnLst>
                <a:cxn ang="0">
                  <a:pos x="0" y="0"/>
                </a:cxn>
                <a:cxn ang="0">
                  <a:pos x="36" y="51"/>
                </a:cxn>
                <a:cxn ang="0">
                  <a:pos x="60" y="75"/>
                </a:cxn>
                <a:cxn ang="0">
                  <a:pos x="90" y="111"/>
                </a:cxn>
              </a:cxnLst>
              <a:rect l="0" t="0" r="r" b="b"/>
              <a:pathLst>
                <a:path w="90" h="111">
                  <a:moveTo>
                    <a:pt x="0" y="0"/>
                  </a:moveTo>
                  <a:cubicBezTo>
                    <a:pt x="16" y="16"/>
                    <a:pt x="16" y="38"/>
                    <a:pt x="36" y="51"/>
                  </a:cubicBezTo>
                  <a:cubicBezTo>
                    <a:pt x="43" y="61"/>
                    <a:pt x="52" y="65"/>
                    <a:pt x="60" y="75"/>
                  </a:cubicBezTo>
                  <a:cubicBezTo>
                    <a:pt x="72" y="89"/>
                    <a:pt x="71" y="102"/>
                    <a:pt x="90" y="111"/>
                  </a:cubicBezTo>
                </a:path>
              </a:pathLst>
            </a:custGeom>
            <a:noFill/>
            <a:ln w="2857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77" name="Freeform 195">
              <a:extLst>
                <a:ext uri="{FF2B5EF4-FFF2-40B4-BE49-F238E27FC236}">
                  <a16:creationId xmlns:a16="http://schemas.microsoft.com/office/drawing/2014/main" id="{5B595911-A24D-4471-1BF0-507F6C58C3BC}"/>
                </a:ext>
              </a:extLst>
            </p:cNvPr>
            <p:cNvSpPr>
              <a:spLocks noChangeAspect="1"/>
            </p:cNvSpPr>
            <p:nvPr/>
          </p:nvSpPr>
          <p:spPr bwMode="auto">
            <a:xfrm>
              <a:off x="3295" y="1425"/>
              <a:ext cx="116" cy="291"/>
            </a:xfrm>
            <a:custGeom>
              <a:avLst/>
              <a:gdLst/>
              <a:ahLst/>
              <a:cxnLst>
                <a:cxn ang="0">
                  <a:pos x="42" y="0"/>
                </a:cxn>
                <a:cxn ang="0">
                  <a:pos x="18" y="27"/>
                </a:cxn>
                <a:cxn ang="0">
                  <a:pos x="0" y="45"/>
                </a:cxn>
              </a:cxnLst>
              <a:rect l="0" t="0" r="r" b="b"/>
              <a:pathLst>
                <a:path w="42" h="45">
                  <a:moveTo>
                    <a:pt x="42" y="0"/>
                  </a:moveTo>
                  <a:cubicBezTo>
                    <a:pt x="25" y="6"/>
                    <a:pt x="35" y="21"/>
                    <a:pt x="18" y="27"/>
                  </a:cubicBezTo>
                  <a:cubicBezTo>
                    <a:pt x="14" y="38"/>
                    <a:pt x="10" y="40"/>
                    <a:pt x="0" y="45"/>
                  </a:cubicBezTo>
                </a:path>
              </a:pathLst>
            </a:custGeom>
            <a:noFill/>
            <a:ln w="19050"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78" name="Freeform 196">
              <a:extLst>
                <a:ext uri="{FF2B5EF4-FFF2-40B4-BE49-F238E27FC236}">
                  <a16:creationId xmlns:a16="http://schemas.microsoft.com/office/drawing/2014/main" id="{25337571-E44B-6FF4-17A0-D7D14D355B22}"/>
                </a:ext>
              </a:extLst>
            </p:cNvPr>
            <p:cNvSpPr>
              <a:spLocks noChangeAspect="1"/>
            </p:cNvSpPr>
            <p:nvPr/>
          </p:nvSpPr>
          <p:spPr bwMode="auto">
            <a:xfrm>
              <a:off x="3329" y="1420"/>
              <a:ext cx="116" cy="291"/>
            </a:xfrm>
            <a:custGeom>
              <a:avLst/>
              <a:gdLst/>
              <a:ahLst/>
              <a:cxnLst>
                <a:cxn ang="0">
                  <a:pos x="6" y="0"/>
                </a:cxn>
                <a:cxn ang="0">
                  <a:pos x="14" y="57"/>
                </a:cxn>
                <a:cxn ang="0">
                  <a:pos x="0" y="56"/>
                </a:cxn>
                <a:cxn ang="0">
                  <a:pos x="6" y="0"/>
                </a:cxn>
              </a:cxnLst>
              <a:rect l="0" t="0" r="r" b="b"/>
              <a:pathLst>
                <a:path w="14" h="57">
                  <a:moveTo>
                    <a:pt x="6" y="0"/>
                  </a:moveTo>
                  <a:lnTo>
                    <a:pt x="14" y="57"/>
                  </a:lnTo>
                  <a:lnTo>
                    <a:pt x="0" y="56"/>
                  </a:lnTo>
                  <a:lnTo>
                    <a:pt x="6" y="0"/>
                  </a:lnTo>
                  <a:close/>
                </a:path>
              </a:pathLst>
            </a:custGeom>
            <a:solidFill>
              <a:srgbClr val="C3C583"/>
            </a:solidFill>
            <a:ln w="952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79" name="Freeform 197">
              <a:extLst>
                <a:ext uri="{FF2B5EF4-FFF2-40B4-BE49-F238E27FC236}">
                  <a16:creationId xmlns:a16="http://schemas.microsoft.com/office/drawing/2014/main" id="{D2E0FF51-5F35-D573-028C-00C59B6352F0}"/>
                </a:ext>
              </a:extLst>
            </p:cNvPr>
            <p:cNvSpPr>
              <a:spLocks noChangeAspect="1"/>
            </p:cNvSpPr>
            <p:nvPr/>
          </p:nvSpPr>
          <p:spPr bwMode="auto">
            <a:xfrm>
              <a:off x="3321" y="1420"/>
              <a:ext cx="116" cy="291"/>
            </a:xfrm>
            <a:custGeom>
              <a:avLst/>
              <a:gdLst/>
              <a:ahLst/>
              <a:cxnLst>
                <a:cxn ang="0">
                  <a:pos x="13" y="0"/>
                </a:cxn>
                <a:cxn ang="0">
                  <a:pos x="4" y="59"/>
                </a:cxn>
                <a:cxn ang="0">
                  <a:pos x="0" y="6"/>
                </a:cxn>
                <a:cxn ang="0">
                  <a:pos x="13" y="0"/>
                </a:cxn>
              </a:cxnLst>
              <a:rect l="0" t="0" r="r" b="b"/>
              <a:pathLst>
                <a:path w="13" h="59">
                  <a:moveTo>
                    <a:pt x="13" y="0"/>
                  </a:moveTo>
                  <a:lnTo>
                    <a:pt x="4" y="59"/>
                  </a:lnTo>
                  <a:lnTo>
                    <a:pt x="0" y="6"/>
                  </a:lnTo>
                  <a:lnTo>
                    <a:pt x="13" y="0"/>
                  </a:lnTo>
                  <a:close/>
                </a:path>
              </a:pathLst>
            </a:custGeom>
            <a:solidFill>
              <a:srgbClr val="C3C583"/>
            </a:solidFill>
            <a:ln w="952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195" name="Freeform 198" descr="Large confetti">
            <a:extLst>
              <a:ext uri="{FF2B5EF4-FFF2-40B4-BE49-F238E27FC236}">
                <a16:creationId xmlns:a16="http://schemas.microsoft.com/office/drawing/2014/main" id="{E8D58E69-9AE6-0A1E-3562-4620E6D25F7D}"/>
              </a:ext>
            </a:extLst>
          </p:cNvPr>
          <p:cNvSpPr>
            <a:spLocks noChangeAspect="1"/>
          </p:cNvSpPr>
          <p:nvPr/>
        </p:nvSpPr>
        <p:spPr bwMode="auto">
          <a:xfrm>
            <a:off x="5879387" y="2470150"/>
            <a:ext cx="906463" cy="227012"/>
          </a:xfrm>
          <a:custGeom>
            <a:avLst/>
            <a:gdLst/>
            <a:ahLst/>
            <a:cxnLst>
              <a:cxn ang="0">
                <a:pos x="6" y="43"/>
              </a:cxn>
              <a:cxn ang="0">
                <a:pos x="111" y="6"/>
              </a:cxn>
              <a:cxn ang="0">
                <a:pos x="173" y="0"/>
              </a:cxn>
              <a:cxn ang="0">
                <a:pos x="194" y="0"/>
              </a:cxn>
              <a:cxn ang="0">
                <a:pos x="299" y="6"/>
              </a:cxn>
              <a:cxn ang="0">
                <a:pos x="410" y="18"/>
              </a:cxn>
              <a:cxn ang="0">
                <a:pos x="445" y="62"/>
              </a:cxn>
              <a:cxn ang="0">
                <a:pos x="536" y="212"/>
              </a:cxn>
              <a:cxn ang="0">
                <a:pos x="48" y="205"/>
              </a:cxn>
              <a:cxn ang="0">
                <a:pos x="0" y="106"/>
              </a:cxn>
              <a:cxn ang="0">
                <a:pos x="6" y="43"/>
              </a:cxn>
            </a:cxnLst>
            <a:rect l="0" t="0" r="r" b="b"/>
            <a:pathLst>
              <a:path w="537" h="213">
                <a:moveTo>
                  <a:pt x="6" y="43"/>
                </a:moveTo>
                <a:lnTo>
                  <a:pt x="111" y="6"/>
                </a:lnTo>
                <a:lnTo>
                  <a:pt x="173" y="0"/>
                </a:lnTo>
                <a:lnTo>
                  <a:pt x="194" y="0"/>
                </a:lnTo>
                <a:lnTo>
                  <a:pt x="299" y="6"/>
                </a:lnTo>
                <a:lnTo>
                  <a:pt x="410" y="18"/>
                </a:lnTo>
                <a:lnTo>
                  <a:pt x="445" y="62"/>
                </a:lnTo>
                <a:lnTo>
                  <a:pt x="536" y="212"/>
                </a:lnTo>
                <a:lnTo>
                  <a:pt x="48" y="205"/>
                </a:lnTo>
                <a:lnTo>
                  <a:pt x="0" y="106"/>
                </a:lnTo>
                <a:lnTo>
                  <a:pt x="6" y="43"/>
                </a:lnTo>
              </a:path>
            </a:pathLst>
          </a:custGeom>
          <a:pattFill prst="lgConfetti">
            <a:fgClr>
              <a:srgbClr val="0000FF"/>
            </a:fgClr>
            <a:bgClr>
              <a:srgbClr val="800080"/>
            </a:bgClr>
          </a:pattFill>
          <a:ln w="12700" cap="rnd" cmpd="sng">
            <a:solidFill>
              <a:sysClr val="windowText" lastClr="000000"/>
            </a:solidFill>
            <a:prstDash val="solid"/>
            <a:round/>
            <a:headEnd/>
            <a:tailEnd/>
          </a:ln>
          <a:effectLst/>
        </p:spPr>
        <p:txBody>
          <a:bodyPr lIns="91113" tIns="45557" rIns="91113" bIns="45557"/>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96" name="Freeform 199">
            <a:extLst>
              <a:ext uri="{FF2B5EF4-FFF2-40B4-BE49-F238E27FC236}">
                <a16:creationId xmlns:a16="http://schemas.microsoft.com/office/drawing/2014/main" id="{FAC80559-FF15-0840-26B7-EF1C41E0AC18}"/>
              </a:ext>
            </a:extLst>
          </p:cNvPr>
          <p:cNvSpPr>
            <a:spLocks noChangeAspect="1"/>
          </p:cNvSpPr>
          <p:nvPr/>
        </p:nvSpPr>
        <p:spPr bwMode="auto">
          <a:xfrm>
            <a:off x="5857162" y="2546350"/>
            <a:ext cx="893763" cy="150812"/>
          </a:xfrm>
          <a:custGeom>
            <a:avLst/>
            <a:gdLst/>
            <a:ahLst/>
            <a:cxnLst>
              <a:cxn ang="0">
                <a:pos x="27" y="161"/>
              </a:cxn>
              <a:cxn ang="0">
                <a:pos x="556" y="161"/>
              </a:cxn>
              <a:cxn ang="0">
                <a:pos x="556" y="6"/>
              </a:cxn>
              <a:cxn ang="0">
                <a:pos x="507" y="31"/>
              </a:cxn>
              <a:cxn ang="0">
                <a:pos x="458" y="62"/>
              </a:cxn>
              <a:cxn ang="0">
                <a:pos x="396" y="74"/>
              </a:cxn>
              <a:cxn ang="0">
                <a:pos x="340" y="105"/>
              </a:cxn>
              <a:cxn ang="0">
                <a:pos x="166" y="118"/>
              </a:cxn>
              <a:cxn ang="0">
                <a:pos x="173" y="161"/>
              </a:cxn>
              <a:cxn ang="0">
                <a:pos x="76" y="155"/>
              </a:cxn>
              <a:cxn ang="0">
                <a:pos x="69" y="68"/>
              </a:cxn>
              <a:cxn ang="0">
                <a:pos x="62" y="43"/>
              </a:cxn>
              <a:cxn ang="0">
                <a:pos x="34" y="12"/>
              </a:cxn>
              <a:cxn ang="0">
                <a:pos x="0" y="0"/>
              </a:cxn>
              <a:cxn ang="0">
                <a:pos x="0" y="161"/>
              </a:cxn>
              <a:cxn ang="0">
                <a:pos x="76" y="168"/>
              </a:cxn>
              <a:cxn ang="0">
                <a:pos x="563" y="161"/>
              </a:cxn>
            </a:cxnLst>
            <a:rect l="0" t="0" r="r" b="b"/>
            <a:pathLst>
              <a:path w="564" h="169">
                <a:moveTo>
                  <a:pt x="27" y="161"/>
                </a:moveTo>
                <a:lnTo>
                  <a:pt x="556" y="161"/>
                </a:lnTo>
                <a:lnTo>
                  <a:pt x="556" y="6"/>
                </a:lnTo>
                <a:lnTo>
                  <a:pt x="507" y="31"/>
                </a:lnTo>
                <a:lnTo>
                  <a:pt x="458" y="62"/>
                </a:lnTo>
                <a:lnTo>
                  <a:pt x="396" y="74"/>
                </a:lnTo>
                <a:lnTo>
                  <a:pt x="340" y="105"/>
                </a:lnTo>
                <a:lnTo>
                  <a:pt x="166" y="118"/>
                </a:lnTo>
                <a:lnTo>
                  <a:pt x="173" y="161"/>
                </a:lnTo>
                <a:lnTo>
                  <a:pt x="76" y="155"/>
                </a:lnTo>
                <a:lnTo>
                  <a:pt x="69" y="68"/>
                </a:lnTo>
                <a:lnTo>
                  <a:pt x="62" y="43"/>
                </a:lnTo>
                <a:lnTo>
                  <a:pt x="34" y="12"/>
                </a:lnTo>
                <a:lnTo>
                  <a:pt x="0" y="0"/>
                </a:lnTo>
                <a:lnTo>
                  <a:pt x="0" y="161"/>
                </a:lnTo>
                <a:lnTo>
                  <a:pt x="76" y="168"/>
                </a:lnTo>
                <a:lnTo>
                  <a:pt x="563" y="161"/>
                </a:lnTo>
              </a:path>
            </a:pathLst>
          </a:custGeom>
          <a:solidFill>
            <a:srgbClr val="C3C583"/>
          </a:solidFill>
          <a:ln w="12700" cap="rnd" cmpd="sng">
            <a:solidFill>
              <a:sysClr val="windowText" lastClr="000000"/>
            </a:solidFill>
            <a:prstDash val="solid"/>
            <a:round/>
            <a:headEnd type="none" w="sm" len="sm"/>
            <a:tailEnd type="none" w="sm" len="sm"/>
          </a:ln>
          <a:effectLst/>
        </p:spPr>
        <p:txBody>
          <a:bodyPr lIns="91113" tIns="45557" rIns="91113" bIns="45557"/>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197" name="Group 200">
            <a:extLst>
              <a:ext uri="{FF2B5EF4-FFF2-40B4-BE49-F238E27FC236}">
                <a16:creationId xmlns:a16="http://schemas.microsoft.com/office/drawing/2014/main" id="{7C6F3443-BA80-94D4-0AAE-B2726C6247E6}"/>
              </a:ext>
            </a:extLst>
          </p:cNvPr>
          <p:cNvGrpSpPr>
            <a:grpSpLocks noChangeAspect="1"/>
          </p:cNvGrpSpPr>
          <p:nvPr/>
        </p:nvGrpSpPr>
        <p:grpSpPr bwMode="auto">
          <a:xfrm>
            <a:off x="5809537" y="2684463"/>
            <a:ext cx="1000125" cy="258763"/>
            <a:chOff x="2963" y="2403"/>
            <a:chExt cx="1116" cy="288"/>
          </a:xfrm>
        </p:grpSpPr>
        <p:sp>
          <p:nvSpPr>
            <p:cNvPr id="198" name="Freeform 201">
              <a:extLst>
                <a:ext uri="{FF2B5EF4-FFF2-40B4-BE49-F238E27FC236}">
                  <a16:creationId xmlns:a16="http://schemas.microsoft.com/office/drawing/2014/main" id="{4DB41DD7-07CA-0865-D406-E9FB28A6372E}"/>
                </a:ext>
              </a:extLst>
            </p:cNvPr>
            <p:cNvSpPr>
              <a:spLocks noChangeAspect="1"/>
            </p:cNvSpPr>
            <p:nvPr/>
          </p:nvSpPr>
          <p:spPr bwMode="auto">
            <a:xfrm>
              <a:off x="2963" y="2403"/>
              <a:ext cx="1116" cy="288"/>
            </a:xfrm>
            <a:custGeom>
              <a:avLst/>
              <a:gdLst/>
              <a:ahLst/>
              <a:cxnLst>
                <a:cxn ang="0">
                  <a:pos x="12" y="0"/>
                </a:cxn>
                <a:cxn ang="0">
                  <a:pos x="1098" y="0"/>
                </a:cxn>
                <a:cxn ang="0">
                  <a:pos x="1101" y="102"/>
                </a:cxn>
                <a:cxn ang="0">
                  <a:pos x="1116" y="138"/>
                </a:cxn>
                <a:cxn ang="0">
                  <a:pos x="1107" y="210"/>
                </a:cxn>
                <a:cxn ang="0">
                  <a:pos x="1080" y="285"/>
                </a:cxn>
                <a:cxn ang="0">
                  <a:pos x="18" y="288"/>
                </a:cxn>
                <a:cxn ang="0">
                  <a:pos x="0" y="195"/>
                </a:cxn>
                <a:cxn ang="0">
                  <a:pos x="15" y="114"/>
                </a:cxn>
                <a:cxn ang="0">
                  <a:pos x="3" y="48"/>
                </a:cxn>
                <a:cxn ang="0">
                  <a:pos x="12" y="0"/>
                </a:cxn>
              </a:cxnLst>
              <a:rect l="0" t="0" r="r" b="b"/>
              <a:pathLst>
                <a:path w="1116" h="288">
                  <a:moveTo>
                    <a:pt x="12" y="0"/>
                  </a:moveTo>
                  <a:lnTo>
                    <a:pt x="1098" y="0"/>
                  </a:lnTo>
                  <a:cubicBezTo>
                    <a:pt x="1101" y="100"/>
                    <a:pt x="1101" y="66"/>
                    <a:pt x="1101" y="102"/>
                  </a:cubicBezTo>
                  <a:lnTo>
                    <a:pt x="1116" y="138"/>
                  </a:lnTo>
                  <a:lnTo>
                    <a:pt x="1107" y="210"/>
                  </a:lnTo>
                  <a:lnTo>
                    <a:pt x="1080" y="285"/>
                  </a:lnTo>
                  <a:lnTo>
                    <a:pt x="18" y="288"/>
                  </a:lnTo>
                  <a:lnTo>
                    <a:pt x="0" y="195"/>
                  </a:lnTo>
                  <a:lnTo>
                    <a:pt x="15" y="114"/>
                  </a:lnTo>
                  <a:lnTo>
                    <a:pt x="3" y="48"/>
                  </a:lnTo>
                  <a:lnTo>
                    <a:pt x="12" y="0"/>
                  </a:lnTo>
                  <a:close/>
                </a:path>
              </a:pathLst>
            </a:custGeom>
            <a:solidFill>
              <a:srgbClr val="D1D1D1"/>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199" name="Group 202">
              <a:extLst>
                <a:ext uri="{FF2B5EF4-FFF2-40B4-BE49-F238E27FC236}">
                  <a16:creationId xmlns:a16="http://schemas.microsoft.com/office/drawing/2014/main" id="{8CBC9019-1BCE-EA29-2BE9-013FEA2B2D64}"/>
                </a:ext>
              </a:extLst>
            </p:cNvPr>
            <p:cNvGrpSpPr>
              <a:grpSpLocks noChangeAspect="1"/>
            </p:cNvGrpSpPr>
            <p:nvPr/>
          </p:nvGrpSpPr>
          <p:grpSpPr bwMode="auto">
            <a:xfrm>
              <a:off x="3084" y="2448"/>
              <a:ext cx="815" cy="221"/>
              <a:chOff x="1658" y="2448"/>
              <a:chExt cx="710" cy="242"/>
            </a:xfrm>
          </p:grpSpPr>
          <p:sp>
            <p:nvSpPr>
              <p:cNvPr id="200" name="Freeform 203">
                <a:extLst>
                  <a:ext uri="{FF2B5EF4-FFF2-40B4-BE49-F238E27FC236}">
                    <a16:creationId xmlns:a16="http://schemas.microsoft.com/office/drawing/2014/main" id="{A4289BD9-E48C-3A12-6976-E8BD562B2A42}"/>
                  </a:ext>
                </a:extLst>
              </p:cNvPr>
              <p:cNvSpPr>
                <a:spLocks noChangeAspect="1"/>
              </p:cNvSpPr>
              <p:nvPr/>
            </p:nvSpPr>
            <p:spPr bwMode="auto">
              <a:xfrm>
                <a:off x="1804" y="2602"/>
                <a:ext cx="21" cy="8"/>
              </a:xfrm>
              <a:custGeom>
                <a:avLst/>
                <a:gdLst/>
                <a:ahLst/>
                <a:cxnLst>
                  <a:cxn ang="0">
                    <a:pos x="0" y="13"/>
                  </a:cxn>
                  <a:cxn ang="0">
                    <a:pos x="28" y="0"/>
                  </a:cxn>
                  <a:cxn ang="0">
                    <a:pos x="41" y="17"/>
                  </a:cxn>
                </a:cxnLst>
                <a:rect l="0" t="0" r="r" b="b"/>
                <a:pathLst>
                  <a:path w="41" h="17">
                    <a:moveTo>
                      <a:pt x="0" y="13"/>
                    </a:moveTo>
                    <a:lnTo>
                      <a:pt x="28"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01" name="Freeform 204">
                <a:extLst>
                  <a:ext uri="{FF2B5EF4-FFF2-40B4-BE49-F238E27FC236}">
                    <a16:creationId xmlns:a16="http://schemas.microsoft.com/office/drawing/2014/main" id="{589CF2F9-1543-56EA-FB60-C9E1603807A7}"/>
                  </a:ext>
                </a:extLst>
              </p:cNvPr>
              <p:cNvSpPr>
                <a:spLocks noChangeAspect="1"/>
              </p:cNvSpPr>
              <p:nvPr/>
            </p:nvSpPr>
            <p:spPr bwMode="auto">
              <a:xfrm>
                <a:off x="1658" y="2503"/>
                <a:ext cx="21" cy="9"/>
              </a:xfrm>
              <a:custGeom>
                <a:avLst/>
                <a:gdLst/>
                <a:ahLst/>
                <a:cxnLst>
                  <a:cxn ang="0">
                    <a:pos x="0" y="13"/>
                  </a:cxn>
                  <a:cxn ang="0">
                    <a:pos x="29" y="0"/>
                  </a:cxn>
                  <a:cxn ang="0">
                    <a:pos x="41" y="17"/>
                  </a:cxn>
                </a:cxnLst>
                <a:rect l="0" t="0" r="r" b="b"/>
                <a:pathLst>
                  <a:path w="41" h="17">
                    <a:moveTo>
                      <a:pt x="0" y="13"/>
                    </a:moveTo>
                    <a:lnTo>
                      <a:pt x="29"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02" name="Freeform 205">
                <a:extLst>
                  <a:ext uri="{FF2B5EF4-FFF2-40B4-BE49-F238E27FC236}">
                    <a16:creationId xmlns:a16="http://schemas.microsoft.com/office/drawing/2014/main" id="{C51FD224-B6C8-E7AA-952E-D4ACD45E88BB}"/>
                  </a:ext>
                </a:extLst>
              </p:cNvPr>
              <p:cNvSpPr>
                <a:spLocks noChangeAspect="1"/>
              </p:cNvSpPr>
              <p:nvPr/>
            </p:nvSpPr>
            <p:spPr bwMode="auto">
              <a:xfrm>
                <a:off x="2066" y="2448"/>
                <a:ext cx="22" cy="8"/>
              </a:xfrm>
              <a:custGeom>
                <a:avLst/>
                <a:gdLst/>
                <a:ahLst/>
                <a:cxnLst>
                  <a:cxn ang="0">
                    <a:pos x="0" y="13"/>
                  </a:cxn>
                  <a:cxn ang="0">
                    <a:pos x="30" y="0"/>
                  </a:cxn>
                  <a:cxn ang="0">
                    <a:pos x="43" y="18"/>
                  </a:cxn>
                </a:cxnLst>
                <a:rect l="0" t="0" r="r" b="b"/>
                <a:pathLst>
                  <a:path w="43" h="18">
                    <a:moveTo>
                      <a:pt x="0" y="13"/>
                    </a:moveTo>
                    <a:lnTo>
                      <a:pt x="30" y="0"/>
                    </a:lnTo>
                    <a:lnTo>
                      <a:pt x="43" y="18"/>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03" name="Freeform 206">
                <a:extLst>
                  <a:ext uri="{FF2B5EF4-FFF2-40B4-BE49-F238E27FC236}">
                    <a16:creationId xmlns:a16="http://schemas.microsoft.com/office/drawing/2014/main" id="{1DF8C54F-E966-25CC-5C06-0E25B649BFAC}"/>
                  </a:ext>
                </a:extLst>
              </p:cNvPr>
              <p:cNvSpPr>
                <a:spLocks noChangeAspect="1"/>
              </p:cNvSpPr>
              <p:nvPr/>
            </p:nvSpPr>
            <p:spPr bwMode="auto">
              <a:xfrm>
                <a:off x="2282" y="2643"/>
                <a:ext cx="21" cy="9"/>
              </a:xfrm>
              <a:custGeom>
                <a:avLst/>
                <a:gdLst/>
                <a:ahLst/>
                <a:cxnLst>
                  <a:cxn ang="0">
                    <a:pos x="0" y="13"/>
                  </a:cxn>
                  <a:cxn ang="0">
                    <a:pos x="31" y="0"/>
                  </a:cxn>
                  <a:cxn ang="0">
                    <a:pos x="43" y="17"/>
                  </a:cxn>
                </a:cxnLst>
                <a:rect l="0" t="0" r="r" b="b"/>
                <a:pathLst>
                  <a:path w="43" h="17">
                    <a:moveTo>
                      <a:pt x="0" y="13"/>
                    </a:moveTo>
                    <a:lnTo>
                      <a:pt x="31" y="0"/>
                    </a:lnTo>
                    <a:lnTo>
                      <a:pt x="43" y="17"/>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04" name="Freeform 207">
                <a:extLst>
                  <a:ext uri="{FF2B5EF4-FFF2-40B4-BE49-F238E27FC236}">
                    <a16:creationId xmlns:a16="http://schemas.microsoft.com/office/drawing/2014/main" id="{1FA88065-0DAE-5D75-A3FB-D594FDFD5620}"/>
                  </a:ext>
                </a:extLst>
              </p:cNvPr>
              <p:cNvSpPr>
                <a:spLocks noChangeAspect="1"/>
              </p:cNvSpPr>
              <p:nvPr/>
            </p:nvSpPr>
            <p:spPr bwMode="auto">
              <a:xfrm>
                <a:off x="2215" y="2499"/>
                <a:ext cx="21" cy="9"/>
              </a:xfrm>
              <a:custGeom>
                <a:avLst/>
                <a:gdLst/>
                <a:ahLst/>
                <a:cxnLst>
                  <a:cxn ang="0">
                    <a:pos x="0" y="13"/>
                  </a:cxn>
                  <a:cxn ang="0">
                    <a:pos x="30" y="0"/>
                  </a:cxn>
                  <a:cxn ang="0">
                    <a:pos x="43" y="17"/>
                  </a:cxn>
                </a:cxnLst>
                <a:rect l="0" t="0" r="r" b="b"/>
                <a:pathLst>
                  <a:path w="43" h="17">
                    <a:moveTo>
                      <a:pt x="0" y="13"/>
                    </a:moveTo>
                    <a:lnTo>
                      <a:pt x="30" y="0"/>
                    </a:lnTo>
                    <a:lnTo>
                      <a:pt x="43"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05" name="Freeform 208">
                <a:extLst>
                  <a:ext uri="{FF2B5EF4-FFF2-40B4-BE49-F238E27FC236}">
                    <a16:creationId xmlns:a16="http://schemas.microsoft.com/office/drawing/2014/main" id="{F0867513-BA73-CD40-D2C8-FAB236C2C439}"/>
                  </a:ext>
                </a:extLst>
              </p:cNvPr>
              <p:cNvSpPr>
                <a:spLocks noChangeAspect="1"/>
              </p:cNvSpPr>
              <p:nvPr/>
            </p:nvSpPr>
            <p:spPr bwMode="auto">
              <a:xfrm>
                <a:off x="1714" y="2448"/>
                <a:ext cx="29" cy="12"/>
              </a:xfrm>
              <a:custGeom>
                <a:avLst/>
                <a:gdLst/>
                <a:ahLst/>
                <a:cxnLst>
                  <a:cxn ang="0">
                    <a:pos x="0" y="0"/>
                  </a:cxn>
                  <a:cxn ang="0">
                    <a:pos x="20" y="25"/>
                  </a:cxn>
                  <a:cxn ang="0">
                    <a:pos x="33" y="12"/>
                  </a:cxn>
                  <a:cxn ang="0">
                    <a:pos x="59" y="25"/>
                  </a:cxn>
                </a:cxnLst>
                <a:rect l="0" t="0" r="r" b="b"/>
                <a:pathLst>
                  <a:path w="59" h="25">
                    <a:moveTo>
                      <a:pt x="0" y="0"/>
                    </a:moveTo>
                    <a:lnTo>
                      <a:pt x="20" y="25"/>
                    </a:lnTo>
                    <a:lnTo>
                      <a:pt x="33" y="12"/>
                    </a:lnTo>
                    <a:lnTo>
                      <a:pt x="59" y="25"/>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06" name="Freeform 209">
                <a:extLst>
                  <a:ext uri="{FF2B5EF4-FFF2-40B4-BE49-F238E27FC236}">
                    <a16:creationId xmlns:a16="http://schemas.microsoft.com/office/drawing/2014/main" id="{0E7B5EE4-25C8-ABC2-3F93-AE0829FE8C08}"/>
                  </a:ext>
                </a:extLst>
              </p:cNvPr>
              <p:cNvSpPr>
                <a:spLocks noChangeAspect="1"/>
              </p:cNvSpPr>
              <p:nvPr/>
            </p:nvSpPr>
            <p:spPr bwMode="auto">
              <a:xfrm>
                <a:off x="1816" y="2448"/>
                <a:ext cx="29" cy="12"/>
              </a:xfrm>
              <a:custGeom>
                <a:avLst/>
                <a:gdLst/>
                <a:ahLst/>
                <a:cxnLst>
                  <a:cxn ang="0">
                    <a:pos x="0" y="0"/>
                  </a:cxn>
                  <a:cxn ang="0">
                    <a:pos x="21" y="25"/>
                  </a:cxn>
                  <a:cxn ang="0">
                    <a:pos x="34" y="12"/>
                  </a:cxn>
                  <a:cxn ang="0">
                    <a:pos x="59" y="25"/>
                  </a:cxn>
                </a:cxnLst>
                <a:rect l="0" t="0" r="r" b="b"/>
                <a:pathLst>
                  <a:path w="59" h="25">
                    <a:moveTo>
                      <a:pt x="0" y="0"/>
                    </a:moveTo>
                    <a:lnTo>
                      <a:pt x="21" y="25"/>
                    </a:lnTo>
                    <a:lnTo>
                      <a:pt x="34" y="12"/>
                    </a:lnTo>
                    <a:lnTo>
                      <a:pt x="59" y="25"/>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07" name="Freeform 210">
                <a:extLst>
                  <a:ext uri="{FF2B5EF4-FFF2-40B4-BE49-F238E27FC236}">
                    <a16:creationId xmlns:a16="http://schemas.microsoft.com/office/drawing/2014/main" id="{16C67C09-EA58-3999-3D9B-7D034B3DB60D}"/>
                  </a:ext>
                </a:extLst>
              </p:cNvPr>
              <p:cNvSpPr>
                <a:spLocks noChangeAspect="1"/>
              </p:cNvSpPr>
              <p:nvPr/>
            </p:nvSpPr>
            <p:spPr bwMode="auto">
              <a:xfrm>
                <a:off x="1918" y="2581"/>
                <a:ext cx="30"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08" name="Freeform 211">
                <a:extLst>
                  <a:ext uri="{FF2B5EF4-FFF2-40B4-BE49-F238E27FC236}">
                    <a16:creationId xmlns:a16="http://schemas.microsoft.com/office/drawing/2014/main" id="{68206380-7739-3B90-695D-531FFA10DA8D}"/>
                  </a:ext>
                </a:extLst>
              </p:cNvPr>
              <p:cNvSpPr>
                <a:spLocks noChangeAspect="1"/>
              </p:cNvSpPr>
              <p:nvPr/>
            </p:nvSpPr>
            <p:spPr bwMode="auto">
              <a:xfrm>
                <a:off x="2155" y="2505"/>
                <a:ext cx="29"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09" name="Freeform 212">
                <a:extLst>
                  <a:ext uri="{FF2B5EF4-FFF2-40B4-BE49-F238E27FC236}">
                    <a16:creationId xmlns:a16="http://schemas.microsoft.com/office/drawing/2014/main" id="{EC0BCBC0-3617-121F-1560-F068A45EB4CD}"/>
                  </a:ext>
                </a:extLst>
              </p:cNvPr>
              <p:cNvSpPr>
                <a:spLocks noChangeAspect="1"/>
              </p:cNvSpPr>
              <p:nvPr/>
            </p:nvSpPr>
            <p:spPr bwMode="auto">
              <a:xfrm>
                <a:off x="1789" y="2524"/>
                <a:ext cx="20" cy="26"/>
              </a:xfrm>
              <a:custGeom>
                <a:avLst/>
                <a:gdLst/>
                <a:ahLst/>
                <a:cxnLst>
                  <a:cxn ang="0">
                    <a:pos x="5" y="0"/>
                  </a:cxn>
                  <a:cxn ang="0">
                    <a:pos x="0" y="29"/>
                  </a:cxn>
                  <a:cxn ang="0">
                    <a:pos x="10" y="52"/>
                  </a:cxn>
                  <a:cxn ang="0">
                    <a:pos x="38" y="18"/>
                  </a:cxn>
                  <a:cxn ang="0">
                    <a:pos x="5" y="0"/>
                  </a:cxn>
                </a:cxnLst>
                <a:rect l="0" t="0" r="r" b="b"/>
                <a:pathLst>
                  <a:path w="38" h="52">
                    <a:moveTo>
                      <a:pt x="5" y="0"/>
                    </a:moveTo>
                    <a:lnTo>
                      <a:pt x="0" y="29"/>
                    </a:lnTo>
                    <a:lnTo>
                      <a:pt x="10" y="52"/>
                    </a:lnTo>
                    <a:lnTo>
                      <a:pt x="38" y="18"/>
                    </a:lnTo>
                    <a:lnTo>
                      <a:pt x="5"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10" name="Freeform 213">
                <a:extLst>
                  <a:ext uri="{FF2B5EF4-FFF2-40B4-BE49-F238E27FC236}">
                    <a16:creationId xmlns:a16="http://schemas.microsoft.com/office/drawing/2014/main" id="{983A3423-8525-95F0-A076-E76E2804D25A}"/>
                  </a:ext>
                </a:extLst>
              </p:cNvPr>
              <p:cNvSpPr>
                <a:spLocks noChangeAspect="1"/>
              </p:cNvSpPr>
              <p:nvPr/>
            </p:nvSpPr>
            <p:spPr bwMode="auto">
              <a:xfrm>
                <a:off x="2348" y="2448"/>
                <a:ext cx="20" cy="26"/>
              </a:xfrm>
              <a:custGeom>
                <a:avLst/>
                <a:gdLst/>
                <a:ahLst/>
                <a:cxnLst>
                  <a:cxn ang="0">
                    <a:pos x="6" y="0"/>
                  </a:cxn>
                  <a:cxn ang="0">
                    <a:pos x="0" y="29"/>
                  </a:cxn>
                  <a:cxn ang="0">
                    <a:pos x="12" y="52"/>
                  </a:cxn>
                  <a:cxn ang="0">
                    <a:pos x="41" y="18"/>
                  </a:cxn>
                  <a:cxn ang="0">
                    <a:pos x="6" y="0"/>
                  </a:cxn>
                </a:cxnLst>
                <a:rect l="0" t="0" r="r" b="b"/>
                <a:pathLst>
                  <a:path w="41" h="52">
                    <a:moveTo>
                      <a:pt x="6" y="0"/>
                    </a:moveTo>
                    <a:lnTo>
                      <a:pt x="0" y="29"/>
                    </a:lnTo>
                    <a:lnTo>
                      <a:pt x="12" y="52"/>
                    </a:lnTo>
                    <a:lnTo>
                      <a:pt x="41" y="18"/>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11" name="Freeform 214">
                <a:extLst>
                  <a:ext uri="{FF2B5EF4-FFF2-40B4-BE49-F238E27FC236}">
                    <a16:creationId xmlns:a16="http://schemas.microsoft.com/office/drawing/2014/main" id="{ABB23F35-9B64-1989-D303-A144A2FC2F19}"/>
                  </a:ext>
                </a:extLst>
              </p:cNvPr>
              <p:cNvSpPr>
                <a:spLocks noChangeAspect="1"/>
              </p:cNvSpPr>
              <p:nvPr/>
            </p:nvSpPr>
            <p:spPr bwMode="auto">
              <a:xfrm>
                <a:off x="1913" y="2665"/>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12" name="Freeform 215">
                <a:extLst>
                  <a:ext uri="{FF2B5EF4-FFF2-40B4-BE49-F238E27FC236}">
                    <a16:creationId xmlns:a16="http://schemas.microsoft.com/office/drawing/2014/main" id="{E51895BA-7CE6-E77F-10AB-59A731593E9D}"/>
                  </a:ext>
                </a:extLst>
              </p:cNvPr>
              <p:cNvSpPr>
                <a:spLocks noChangeAspect="1"/>
              </p:cNvSpPr>
              <p:nvPr/>
            </p:nvSpPr>
            <p:spPr bwMode="auto">
              <a:xfrm>
                <a:off x="2030" y="2584"/>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sp>
        <p:nvSpPr>
          <p:cNvPr id="213" name="TextBox 212">
            <a:extLst>
              <a:ext uri="{FF2B5EF4-FFF2-40B4-BE49-F238E27FC236}">
                <a16:creationId xmlns:a16="http://schemas.microsoft.com/office/drawing/2014/main" id="{AB1A49C8-D0EC-B30C-987A-5ECE3B8722B5}"/>
              </a:ext>
            </a:extLst>
          </p:cNvPr>
          <p:cNvSpPr txBox="1"/>
          <p:nvPr/>
        </p:nvSpPr>
        <p:spPr>
          <a:xfrm>
            <a:off x="6052802" y="3342229"/>
            <a:ext cx="2908317" cy="707886"/>
          </a:xfrm>
          <a:prstGeom prst="rect">
            <a:avLst/>
          </a:prstGeom>
          <a:noFill/>
        </p:spPr>
        <p:txBody>
          <a:bodyPr wrap="square" lIns="91113" tIns="45557" rIns="91113" bIns="45557" rtlCol="0">
            <a:spAutoFit/>
          </a:bodyPr>
          <a:lstStyle/>
          <a:p>
            <a:pPr defTabSz="911218" fontAlgn="base">
              <a:spcBef>
                <a:spcPct val="0"/>
              </a:spcBef>
              <a:spcAft>
                <a:spcPct val="0"/>
              </a:spcAft>
            </a:pPr>
            <a:r>
              <a:rPr lang="en-US" sz="2000" i="1" dirty="0">
                <a:solidFill>
                  <a:prstClr val="black"/>
                </a:solidFill>
                <a:latin typeface="Helvetica" pitchFamily="34" charset="0"/>
                <a:cs typeface="Arial" pitchFamily="34" charset="0"/>
                <a:sym typeface="Helvetica Neue Light"/>
              </a:rPr>
              <a:t>nonlinear static pushover analysis</a:t>
            </a:r>
          </a:p>
        </p:txBody>
      </p:sp>
      <p:grpSp>
        <p:nvGrpSpPr>
          <p:cNvPr id="218" name="Group 217">
            <a:extLst>
              <a:ext uri="{FF2B5EF4-FFF2-40B4-BE49-F238E27FC236}">
                <a16:creationId xmlns:a16="http://schemas.microsoft.com/office/drawing/2014/main" id="{A4050FC5-FF65-0A7D-26A6-331674D78EF9}"/>
              </a:ext>
            </a:extLst>
          </p:cNvPr>
          <p:cNvGrpSpPr/>
          <p:nvPr/>
        </p:nvGrpSpPr>
        <p:grpSpPr>
          <a:xfrm>
            <a:off x="1845548" y="1725851"/>
            <a:ext cx="538739" cy="789139"/>
            <a:chOff x="1596760" y="1725851"/>
            <a:chExt cx="787528" cy="789139"/>
          </a:xfrm>
        </p:grpSpPr>
        <p:sp>
          <p:nvSpPr>
            <p:cNvPr id="214" name="Arrow: Right 213">
              <a:extLst>
                <a:ext uri="{FF2B5EF4-FFF2-40B4-BE49-F238E27FC236}">
                  <a16:creationId xmlns:a16="http://schemas.microsoft.com/office/drawing/2014/main" id="{9753B354-6444-25F0-E1DE-44F5726AC413}"/>
                </a:ext>
              </a:extLst>
            </p:cNvPr>
            <p:cNvSpPr/>
            <p:nvPr/>
          </p:nvSpPr>
          <p:spPr>
            <a:xfrm>
              <a:off x="1596760" y="1725851"/>
              <a:ext cx="787528" cy="1172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Arrow: Right 214">
              <a:extLst>
                <a:ext uri="{FF2B5EF4-FFF2-40B4-BE49-F238E27FC236}">
                  <a16:creationId xmlns:a16="http://schemas.microsoft.com/office/drawing/2014/main" id="{F050CF6E-129F-DA9D-774E-5778AA681AF9}"/>
                </a:ext>
              </a:extLst>
            </p:cNvPr>
            <p:cNvSpPr/>
            <p:nvPr/>
          </p:nvSpPr>
          <p:spPr>
            <a:xfrm>
              <a:off x="1804205" y="1932225"/>
              <a:ext cx="574721" cy="1172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Arrow: Right 215">
              <a:extLst>
                <a:ext uri="{FF2B5EF4-FFF2-40B4-BE49-F238E27FC236}">
                  <a16:creationId xmlns:a16="http://schemas.microsoft.com/office/drawing/2014/main" id="{4E45529E-E73A-D147-DC2D-6E8C3B77FB3D}"/>
                </a:ext>
              </a:extLst>
            </p:cNvPr>
            <p:cNvSpPr/>
            <p:nvPr/>
          </p:nvSpPr>
          <p:spPr>
            <a:xfrm>
              <a:off x="2024103" y="2166967"/>
              <a:ext cx="359020" cy="1172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Arrow: Right 216">
              <a:extLst>
                <a:ext uri="{FF2B5EF4-FFF2-40B4-BE49-F238E27FC236}">
                  <a16:creationId xmlns:a16="http://schemas.microsoft.com/office/drawing/2014/main" id="{08C030F5-97C9-3626-0FEF-9F45D2CE54B2}"/>
                </a:ext>
              </a:extLst>
            </p:cNvPr>
            <p:cNvSpPr/>
            <p:nvPr/>
          </p:nvSpPr>
          <p:spPr>
            <a:xfrm>
              <a:off x="2199333" y="2397753"/>
              <a:ext cx="184607" cy="1172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69799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latin typeface="+mn-lt"/>
              </a:rPr>
              <a:t>Setting up a non-linear model</a:t>
            </a:r>
          </a:p>
        </p:txBody>
      </p:sp>
      <p:cxnSp>
        <p:nvCxnSpPr>
          <p:cNvPr id="339" name="Straight Arrow Connector 338">
            <a:extLst>
              <a:ext uri="{FF2B5EF4-FFF2-40B4-BE49-F238E27FC236}">
                <a16:creationId xmlns:a16="http://schemas.microsoft.com/office/drawing/2014/main" id="{FC3B4D32-BFF4-36A6-6722-BEBD0B3196DF}"/>
              </a:ext>
            </a:extLst>
          </p:cNvPr>
          <p:cNvCxnSpPr>
            <a:cxnSpLocks/>
          </p:cNvCxnSpPr>
          <p:nvPr/>
        </p:nvCxnSpPr>
        <p:spPr>
          <a:xfrm>
            <a:off x="2309246" y="3610805"/>
            <a:ext cx="252090" cy="6359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1" name="Straight Arrow Connector 340">
            <a:extLst>
              <a:ext uri="{FF2B5EF4-FFF2-40B4-BE49-F238E27FC236}">
                <a16:creationId xmlns:a16="http://schemas.microsoft.com/office/drawing/2014/main" id="{495F31AA-7233-3531-52C2-ED1C6B6FCA6E}"/>
              </a:ext>
            </a:extLst>
          </p:cNvPr>
          <p:cNvCxnSpPr>
            <a:cxnSpLocks/>
          </p:cNvCxnSpPr>
          <p:nvPr/>
        </p:nvCxnSpPr>
        <p:spPr>
          <a:xfrm>
            <a:off x="3830988" y="2335825"/>
            <a:ext cx="5450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38" name="Picture 2" descr="Image result for rotational spring">
            <a:extLst>
              <a:ext uri="{FF2B5EF4-FFF2-40B4-BE49-F238E27FC236}">
                <a16:creationId xmlns:a16="http://schemas.microsoft.com/office/drawing/2014/main" id="{271AFD79-360D-DE86-AA58-E143C98ADDA8}"/>
              </a:ext>
            </a:extLst>
          </p:cNvPr>
          <p:cNvPicPr>
            <a:picLocks noChangeAspect="1" noChangeArrowheads="1"/>
          </p:cNvPicPr>
          <p:nvPr/>
        </p:nvPicPr>
        <p:blipFill rotWithShape="1">
          <a:blip r:embed="rId3" cstate="print">
            <a:duotone>
              <a:prstClr val="black"/>
              <a:srgbClr val="FF0000">
                <a:tint val="45000"/>
                <a:satMod val="400000"/>
              </a:srgbClr>
            </a:duotone>
            <a:clrChange>
              <a:clrFrom>
                <a:srgbClr val="FFFFFF"/>
              </a:clrFrom>
              <a:clrTo>
                <a:srgbClr val="FFFFFF">
                  <a:alpha val="0"/>
                </a:srgbClr>
              </a:clrTo>
            </a:clrChange>
            <a:extLst>
              <a:ext uri="{28A0092B-C50C-407E-A947-70E740481C1C}">
                <a14:useLocalDpi xmlns:a14="http://schemas.microsoft.com/office/drawing/2010/main" val="0"/>
              </a:ext>
            </a:extLst>
          </a:blip>
          <a:srcRect l="3300" t="61513" r="76979" b="3758"/>
          <a:stretch/>
        </p:blipFill>
        <p:spPr bwMode="auto">
          <a:xfrm>
            <a:off x="1913210" y="2676201"/>
            <a:ext cx="141561" cy="146171"/>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2" descr="Image result for rotational spring">
            <a:extLst>
              <a:ext uri="{FF2B5EF4-FFF2-40B4-BE49-F238E27FC236}">
                <a16:creationId xmlns:a16="http://schemas.microsoft.com/office/drawing/2014/main" id="{3B66AB32-E120-088A-0FCA-92D6EEA56EF9}"/>
              </a:ext>
            </a:extLst>
          </p:cNvPr>
          <p:cNvPicPr>
            <a:picLocks noChangeAspect="1" noChangeArrowheads="1"/>
          </p:cNvPicPr>
          <p:nvPr/>
        </p:nvPicPr>
        <p:blipFill rotWithShape="1">
          <a:blip r:embed="rId3" cstate="print">
            <a:clrChange>
              <a:clrFrom>
                <a:srgbClr val="FFFFFF"/>
              </a:clrFrom>
              <a:clrTo>
                <a:srgbClr val="FFFFFF">
                  <a:alpha val="0"/>
                </a:srgbClr>
              </a:clrTo>
            </a:clrChange>
            <a:duotone>
              <a:prstClr val="black"/>
              <a:srgbClr val="FF0000">
                <a:tint val="45000"/>
                <a:satMod val="400000"/>
              </a:srgbClr>
            </a:duotone>
            <a:extLst>
              <a:ext uri="{28A0092B-C50C-407E-A947-70E740481C1C}">
                <a14:useLocalDpi xmlns:a14="http://schemas.microsoft.com/office/drawing/2010/main" val="0"/>
              </a:ext>
            </a:extLst>
          </a:blip>
          <a:srcRect l="3300" t="61513" r="76979" b="3758"/>
          <a:stretch/>
        </p:blipFill>
        <p:spPr bwMode="auto">
          <a:xfrm>
            <a:off x="1907553" y="3538978"/>
            <a:ext cx="141561" cy="146171"/>
          </a:xfrm>
          <a:prstGeom prst="rect">
            <a:avLst/>
          </a:prstGeom>
          <a:noFill/>
          <a:extLst>
            <a:ext uri="{909E8E84-426E-40DD-AFC4-6F175D3DCCD1}">
              <a14:hiddenFill xmlns:a14="http://schemas.microsoft.com/office/drawing/2010/main">
                <a:solidFill>
                  <a:srgbClr val="FFFFFF"/>
                </a:solidFill>
              </a14:hiddenFill>
            </a:ext>
          </a:extLst>
        </p:spPr>
      </p:pic>
      <p:cxnSp>
        <p:nvCxnSpPr>
          <p:cNvPr id="240" name="Straight Connector 239">
            <a:extLst>
              <a:ext uri="{FF2B5EF4-FFF2-40B4-BE49-F238E27FC236}">
                <a16:creationId xmlns:a16="http://schemas.microsoft.com/office/drawing/2014/main" id="{23DCA2F0-7E35-F82F-09D3-3137AFDD238A}"/>
              </a:ext>
            </a:extLst>
          </p:cNvPr>
          <p:cNvCxnSpPr>
            <a:cxnSpLocks/>
            <a:stCxn id="242" idx="4"/>
            <a:endCxn id="241" idx="0"/>
          </p:cNvCxnSpPr>
          <p:nvPr/>
        </p:nvCxnSpPr>
        <p:spPr>
          <a:xfrm flipH="1">
            <a:off x="1979114" y="2833301"/>
            <a:ext cx="1479" cy="686499"/>
          </a:xfrm>
          <a:prstGeom prst="line">
            <a:avLst/>
          </a:prstGeom>
          <a:ln w="19050"/>
        </p:spPr>
        <p:style>
          <a:lnRef idx="1">
            <a:schemeClr val="dk1"/>
          </a:lnRef>
          <a:fillRef idx="0">
            <a:schemeClr val="dk1"/>
          </a:fillRef>
          <a:effectRef idx="0">
            <a:schemeClr val="dk1"/>
          </a:effectRef>
          <a:fontRef idx="minor">
            <a:schemeClr val="tx1"/>
          </a:fontRef>
        </p:style>
      </p:cxnSp>
      <p:sp>
        <p:nvSpPr>
          <p:cNvPr id="241" name="Oval 240">
            <a:extLst>
              <a:ext uri="{FF2B5EF4-FFF2-40B4-BE49-F238E27FC236}">
                <a16:creationId xmlns:a16="http://schemas.microsoft.com/office/drawing/2014/main" id="{350E5E18-A36F-E355-059A-34A1BF80C122}"/>
              </a:ext>
            </a:extLst>
          </p:cNvPr>
          <p:cNvSpPr/>
          <p:nvPr/>
        </p:nvSpPr>
        <p:spPr>
          <a:xfrm>
            <a:off x="1968289" y="3519800"/>
            <a:ext cx="21650" cy="2412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42" name="Oval 241">
            <a:extLst>
              <a:ext uri="{FF2B5EF4-FFF2-40B4-BE49-F238E27FC236}">
                <a16:creationId xmlns:a16="http://schemas.microsoft.com/office/drawing/2014/main" id="{3DFBA770-65F4-1944-EA35-B5687858AE19}"/>
              </a:ext>
            </a:extLst>
          </p:cNvPr>
          <p:cNvSpPr/>
          <p:nvPr/>
        </p:nvSpPr>
        <p:spPr>
          <a:xfrm>
            <a:off x="1969768" y="2809173"/>
            <a:ext cx="21650" cy="2412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43" name="Oval 242">
            <a:extLst>
              <a:ext uri="{FF2B5EF4-FFF2-40B4-BE49-F238E27FC236}">
                <a16:creationId xmlns:a16="http://schemas.microsoft.com/office/drawing/2014/main" id="{3C631F33-2740-B6DA-3095-E23DA91C3D9A}"/>
              </a:ext>
            </a:extLst>
          </p:cNvPr>
          <p:cNvSpPr/>
          <p:nvPr/>
        </p:nvSpPr>
        <p:spPr>
          <a:xfrm>
            <a:off x="1970633" y="2658407"/>
            <a:ext cx="21650" cy="2412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44" name="Oval 243">
            <a:extLst>
              <a:ext uri="{FF2B5EF4-FFF2-40B4-BE49-F238E27FC236}">
                <a16:creationId xmlns:a16="http://schemas.microsoft.com/office/drawing/2014/main" id="{3EAA0EB6-6F3D-CE0A-BB94-4C9D84B8DB12}"/>
              </a:ext>
            </a:extLst>
          </p:cNvPr>
          <p:cNvSpPr/>
          <p:nvPr/>
        </p:nvSpPr>
        <p:spPr>
          <a:xfrm>
            <a:off x="1980158" y="2667477"/>
            <a:ext cx="21650" cy="2412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grpSp>
        <p:nvGrpSpPr>
          <p:cNvPr id="245" name="Group 244">
            <a:extLst>
              <a:ext uri="{FF2B5EF4-FFF2-40B4-BE49-F238E27FC236}">
                <a16:creationId xmlns:a16="http://schemas.microsoft.com/office/drawing/2014/main" id="{F1AE5CB3-5466-2117-23E3-6D50EE6DD1F4}"/>
              </a:ext>
            </a:extLst>
          </p:cNvPr>
          <p:cNvGrpSpPr/>
          <p:nvPr/>
        </p:nvGrpSpPr>
        <p:grpSpPr>
          <a:xfrm>
            <a:off x="1771509" y="2275520"/>
            <a:ext cx="468103" cy="412208"/>
            <a:chOff x="4020061" y="2798163"/>
            <a:chExt cx="417507" cy="386796"/>
          </a:xfrm>
        </p:grpSpPr>
        <p:sp>
          <p:nvSpPr>
            <p:cNvPr id="309" name="Parallelogram 308">
              <a:extLst>
                <a:ext uri="{FF2B5EF4-FFF2-40B4-BE49-F238E27FC236}">
                  <a16:creationId xmlns:a16="http://schemas.microsoft.com/office/drawing/2014/main" id="{957BFE87-BB0E-1AF4-0137-1739CC50EDAA}"/>
                </a:ext>
              </a:extLst>
            </p:cNvPr>
            <p:cNvSpPr/>
            <p:nvPr/>
          </p:nvSpPr>
          <p:spPr>
            <a:xfrm>
              <a:off x="4044790" y="2857811"/>
              <a:ext cx="326336" cy="298747"/>
            </a:xfrm>
            <a:prstGeom prst="parallelogram">
              <a:avLst>
                <a:gd name="adj" fmla="val 0"/>
              </a:avLst>
            </a:prstGeom>
            <a:solidFill>
              <a:schemeClr val="bg1">
                <a:lumMod val="95000"/>
              </a:schemeClr>
            </a:solidFill>
            <a:ln w="28575"/>
          </p:spPr>
          <p:style>
            <a:lnRef idx="2">
              <a:schemeClr val="dk1"/>
            </a:lnRef>
            <a:fillRef idx="1">
              <a:schemeClr val="lt1"/>
            </a:fillRef>
            <a:effectRef idx="0">
              <a:schemeClr val="dk1"/>
            </a:effectRef>
            <a:fontRef idx="minor">
              <a:schemeClr val="dk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310" name="Oval 309">
              <a:extLst>
                <a:ext uri="{FF2B5EF4-FFF2-40B4-BE49-F238E27FC236}">
                  <a16:creationId xmlns:a16="http://schemas.microsoft.com/office/drawing/2014/main" id="{81C74704-C7A6-0144-B1E4-0FD5A306EB05}"/>
                </a:ext>
              </a:extLst>
            </p:cNvPr>
            <p:cNvSpPr/>
            <p:nvPr/>
          </p:nvSpPr>
          <p:spPr>
            <a:xfrm>
              <a:off x="4020061" y="2837034"/>
              <a:ext cx="45720" cy="45720"/>
            </a:xfrm>
            <a:prstGeom prst="ellipse">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311" name="Oval 310">
              <a:extLst>
                <a:ext uri="{FF2B5EF4-FFF2-40B4-BE49-F238E27FC236}">
                  <a16:creationId xmlns:a16="http://schemas.microsoft.com/office/drawing/2014/main" id="{4EF4F326-732C-CC2F-7278-6996681085EF}"/>
                </a:ext>
              </a:extLst>
            </p:cNvPr>
            <p:cNvSpPr/>
            <p:nvPr/>
          </p:nvSpPr>
          <p:spPr>
            <a:xfrm>
              <a:off x="4022725" y="3138850"/>
              <a:ext cx="45720" cy="45720"/>
            </a:xfrm>
            <a:prstGeom prst="ellipse">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312" name="Oval 311">
              <a:extLst>
                <a:ext uri="{FF2B5EF4-FFF2-40B4-BE49-F238E27FC236}">
                  <a16:creationId xmlns:a16="http://schemas.microsoft.com/office/drawing/2014/main" id="{067A7B8B-EB55-F2D4-F4ED-93F484710FE9}"/>
                </a:ext>
              </a:extLst>
            </p:cNvPr>
            <p:cNvSpPr/>
            <p:nvPr/>
          </p:nvSpPr>
          <p:spPr>
            <a:xfrm>
              <a:off x="4349369" y="3139239"/>
              <a:ext cx="45720" cy="45720"/>
            </a:xfrm>
            <a:prstGeom prst="ellipse">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313" name="Oval 312">
              <a:extLst>
                <a:ext uri="{FF2B5EF4-FFF2-40B4-BE49-F238E27FC236}">
                  <a16:creationId xmlns:a16="http://schemas.microsoft.com/office/drawing/2014/main" id="{199F98F4-D270-C90A-5712-38018A3FD016}"/>
                </a:ext>
              </a:extLst>
            </p:cNvPr>
            <p:cNvSpPr/>
            <p:nvPr/>
          </p:nvSpPr>
          <p:spPr>
            <a:xfrm>
              <a:off x="4362280" y="2985854"/>
              <a:ext cx="21304" cy="2114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pic>
          <p:nvPicPr>
            <p:cNvPr id="314" name="Picture 6" descr="Image result for 2d spiralVECTOR image">
              <a:extLst>
                <a:ext uri="{FF2B5EF4-FFF2-40B4-BE49-F238E27FC236}">
                  <a16:creationId xmlns:a16="http://schemas.microsoft.com/office/drawing/2014/main" id="{A8EB18F9-9281-C558-2DC6-444D5DD84F5C}"/>
                </a:ext>
              </a:extLst>
            </p:cNvPr>
            <p:cNvPicPr>
              <a:picLocks noChangeAspect="1" noChangeArrowheads="1"/>
            </p:cNvPicPr>
            <p:nvPr/>
          </p:nvPicPr>
          <p:blipFill>
            <a:blip r:embed="rId4" cstate="print">
              <a:duotone>
                <a:prstClr val="black"/>
                <a:srgbClr val="FFFF00">
                  <a:tint val="45000"/>
                  <a:satMod val="400000"/>
                </a:srgbClr>
              </a:duotone>
              <a:extLst>
                <a:ext uri="{28A0092B-C50C-407E-A947-70E740481C1C}">
                  <a14:useLocalDpi xmlns:a14="http://schemas.microsoft.com/office/drawing/2010/main" val="0"/>
                </a:ext>
              </a:extLst>
            </a:blip>
            <a:srcRect/>
            <a:stretch>
              <a:fillRect/>
            </a:stretch>
          </p:blipFill>
          <p:spPr bwMode="auto">
            <a:xfrm rot="16200000">
              <a:off x="4296838" y="2794592"/>
              <a:ext cx="137160" cy="144301"/>
            </a:xfrm>
            <a:prstGeom prst="rect">
              <a:avLst/>
            </a:prstGeom>
            <a:ln>
              <a:headEnd w="sm" len="med"/>
              <a:tailEnd type="triangle" w="sm" len="med"/>
            </a:ln>
            <a:extLst>
              <a:ext uri="{909E8E84-426E-40DD-AFC4-6F175D3DCCD1}">
                <a14:hiddenFill xmlns:a14="http://schemas.microsoft.com/office/drawing/2010/main">
                  <a:solidFill>
                    <a:srgbClr val="FFFFFF"/>
                  </a:solidFill>
                </a14:hiddenFill>
              </a:ext>
            </a:extLst>
          </p:spPr>
        </p:pic>
        <p:sp>
          <p:nvSpPr>
            <p:cNvPr id="315" name="Oval 314">
              <a:extLst>
                <a:ext uri="{FF2B5EF4-FFF2-40B4-BE49-F238E27FC236}">
                  <a16:creationId xmlns:a16="http://schemas.microsoft.com/office/drawing/2014/main" id="{C1987CFF-F099-E79D-7731-D581D997B0BF}"/>
                </a:ext>
              </a:extLst>
            </p:cNvPr>
            <p:cNvSpPr/>
            <p:nvPr/>
          </p:nvSpPr>
          <p:spPr>
            <a:xfrm>
              <a:off x="4190137" y="2825628"/>
              <a:ext cx="45720" cy="4572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316" name="Oval 315">
              <a:extLst>
                <a:ext uri="{FF2B5EF4-FFF2-40B4-BE49-F238E27FC236}">
                  <a16:creationId xmlns:a16="http://schemas.microsoft.com/office/drawing/2014/main" id="{2E60526E-5119-EDD0-7D2B-14B4D4B57609}"/>
                </a:ext>
              </a:extLst>
            </p:cNvPr>
            <p:cNvSpPr/>
            <p:nvPr/>
          </p:nvSpPr>
          <p:spPr>
            <a:xfrm rot="5400000">
              <a:off x="4352799" y="2984821"/>
              <a:ext cx="45720" cy="4572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317" name="Oval 316">
              <a:extLst>
                <a:ext uri="{FF2B5EF4-FFF2-40B4-BE49-F238E27FC236}">
                  <a16:creationId xmlns:a16="http://schemas.microsoft.com/office/drawing/2014/main" id="{24DE0147-1D7E-7750-8415-296C17D2FA9D}"/>
                </a:ext>
              </a:extLst>
            </p:cNvPr>
            <p:cNvSpPr/>
            <p:nvPr/>
          </p:nvSpPr>
          <p:spPr>
            <a:xfrm>
              <a:off x="4190137" y="3136696"/>
              <a:ext cx="45720" cy="4572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318" name="Oval 317">
              <a:extLst>
                <a:ext uri="{FF2B5EF4-FFF2-40B4-BE49-F238E27FC236}">
                  <a16:creationId xmlns:a16="http://schemas.microsoft.com/office/drawing/2014/main" id="{1EA642F2-3BDC-F9F6-C393-3D8E04BF846E}"/>
                </a:ext>
              </a:extLst>
            </p:cNvPr>
            <p:cNvSpPr/>
            <p:nvPr/>
          </p:nvSpPr>
          <p:spPr>
            <a:xfrm rot="5400000">
              <a:off x="4021930" y="2984821"/>
              <a:ext cx="45720" cy="4572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grpSp>
      <p:cxnSp>
        <p:nvCxnSpPr>
          <p:cNvPr id="252" name="Straight Connector 251">
            <a:extLst>
              <a:ext uri="{FF2B5EF4-FFF2-40B4-BE49-F238E27FC236}">
                <a16:creationId xmlns:a16="http://schemas.microsoft.com/office/drawing/2014/main" id="{E584C4CF-0B4B-09CB-0F34-455B23284074}"/>
              </a:ext>
            </a:extLst>
          </p:cNvPr>
          <p:cNvCxnSpPr>
            <a:cxnSpLocks/>
            <a:stCxn id="256" idx="4"/>
            <a:endCxn id="257" idx="3"/>
          </p:cNvCxnSpPr>
          <p:nvPr/>
        </p:nvCxnSpPr>
        <p:spPr>
          <a:xfrm flipH="1">
            <a:off x="2351668" y="2489153"/>
            <a:ext cx="840794" cy="1949"/>
          </a:xfrm>
          <a:prstGeom prst="line">
            <a:avLst/>
          </a:prstGeom>
          <a:ln w="19050"/>
        </p:spPr>
        <p:style>
          <a:lnRef idx="1">
            <a:schemeClr val="dk1"/>
          </a:lnRef>
          <a:fillRef idx="0">
            <a:schemeClr val="dk1"/>
          </a:fillRef>
          <a:effectRef idx="0">
            <a:schemeClr val="dk1"/>
          </a:effectRef>
          <a:fontRef idx="minor">
            <a:schemeClr val="tx1"/>
          </a:fontRef>
        </p:style>
      </p:cxnSp>
      <p:sp>
        <p:nvSpPr>
          <p:cNvPr id="253" name="Oval 252">
            <a:extLst>
              <a:ext uri="{FF2B5EF4-FFF2-40B4-BE49-F238E27FC236}">
                <a16:creationId xmlns:a16="http://schemas.microsoft.com/office/drawing/2014/main" id="{E32C6D14-DFCA-75E7-80A7-04A7A0EE6B97}"/>
              </a:ext>
            </a:extLst>
          </p:cNvPr>
          <p:cNvSpPr/>
          <p:nvPr/>
        </p:nvSpPr>
        <p:spPr>
          <a:xfrm rot="5400000">
            <a:off x="2351644" y="2474992"/>
            <a:ext cx="27246" cy="2922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54" name="Oval 253">
            <a:extLst>
              <a:ext uri="{FF2B5EF4-FFF2-40B4-BE49-F238E27FC236}">
                <a16:creationId xmlns:a16="http://schemas.microsoft.com/office/drawing/2014/main" id="{A6C45A6B-E09B-CCCD-EA82-9F204E6C30FA}"/>
              </a:ext>
            </a:extLst>
          </p:cNvPr>
          <p:cNvSpPr/>
          <p:nvPr/>
        </p:nvSpPr>
        <p:spPr>
          <a:xfrm rot="5400000">
            <a:off x="3360458" y="2474542"/>
            <a:ext cx="27246" cy="2922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pic>
        <p:nvPicPr>
          <p:cNvPr id="255" name="Picture 2" descr="Image result for rotational spring">
            <a:extLst>
              <a:ext uri="{FF2B5EF4-FFF2-40B4-BE49-F238E27FC236}">
                <a16:creationId xmlns:a16="http://schemas.microsoft.com/office/drawing/2014/main" id="{50A55930-B23F-7843-BF6E-C22B2BAE1378}"/>
              </a:ext>
            </a:extLst>
          </p:cNvPr>
          <p:cNvPicPr>
            <a:picLocks noChangeAspect="1" noChangeArrowheads="1"/>
          </p:cNvPicPr>
          <p:nvPr/>
        </p:nvPicPr>
        <p:blipFill rotWithShape="1">
          <a:blip r:embed="rId3" cstate="print">
            <a:duotone>
              <a:prstClr val="black"/>
              <a:srgbClr val="FF0000">
                <a:tint val="45000"/>
                <a:satMod val="400000"/>
              </a:srgbClr>
            </a:duotone>
            <a:clrChange>
              <a:clrFrom>
                <a:srgbClr val="FFFFFF"/>
              </a:clrFrom>
              <a:clrTo>
                <a:srgbClr val="FFFFFF">
                  <a:alpha val="0"/>
                </a:srgbClr>
              </a:clrTo>
            </a:clrChange>
            <a:extLst>
              <a:ext uri="{28A0092B-C50C-407E-A947-70E740481C1C}">
                <a14:useLocalDpi xmlns:a14="http://schemas.microsoft.com/office/drawing/2010/main" val="0"/>
              </a:ext>
            </a:extLst>
          </a:blip>
          <a:srcRect l="3300" t="61513" r="76979" b="3758"/>
          <a:stretch/>
        </p:blipFill>
        <p:spPr bwMode="auto">
          <a:xfrm rot="5400000">
            <a:off x="3215071" y="2415960"/>
            <a:ext cx="154749" cy="153782"/>
          </a:xfrm>
          <a:prstGeom prst="rect">
            <a:avLst/>
          </a:prstGeom>
          <a:noFill/>
          <a:extLst>
            <a:ext uri="{909E8E84-426E-40DD-AFC4-6F175D3DCCD1}">
              <a14:hiddenFill xmlns:a14="http://schemas.microsoft.com/office/drawing/2010/main">
                <a:solidFill>
                  <a:srgbClr val="FFFFFF"/>
                </a:solidFill>
              </a14:hiddenFill>
            </a:ext>
          </a:extLst>
        </p:spPr>
      </p:pic>
      <p:sp>
        <p:nvSpPr>
          <p:cNvPr id="256" name="Oval 255">
            <a:extLst>
              <a:ext uri="{FF2B5EF4-FFF2-40B4-BE49-F238E27FC236}">
                <a16:creationId xmlns:a16="http://schemas.microsoft.com/office/drawing/2014/main" id="{643EFD3B-8725-A5AF-5193-002B5A0674C2}"/>
              </a:ext>
            </a:extLst>
          </p:cNvPr>
          <p:cNvSpPr/>
          <p:nvPr/>
        </p:nvSpPr>
        <p:spPr>
          <a:xfrm rot="5400000">
            <a:off x="3193449" y="2474542"/>
            <a:ext cx="27246" cy="2922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pic>
        <p:nvPicPr>
          <p:cNvPr id="257" name="Picture 2" descr="Image result for rotational spring">
            <a:extLst>
              <a:ext uri="{FF2B5EF4-FFF2-40B4-BE49-F238E27FC236}">
                <a16:creationId xmlns:a16="http://schemas.microsoft.com/office/drawing/2014/main" id="{BAE55DD0-FE9B-F096-D546-F9E14E6552EF}"/>
              </a:ext>
            </a:extLst>
          </p:cNvPr>
          <p:cNvPicPr>
            <a:picLocks noChangeAspect="1" noChangeArrowheads="1"/>
          </p:cNvPicPr>
          <p:nvPr/>
        </p:nvPicPr>
        <p:blipFill rotWithShape="1">
          <a:blip r:embed="rId3" cstate="print">
            <a:clrChange>
              <a:clrFrom>
                <a:srgbClr val="FFFFFF"/>
              </a:clrFrom>
              <a:clrTo>
                <a:srgbClr val="FFFFFF">
                  <a:alpha val="0"/>
                </a:srgbClr>
              </a:clrTo>
            </a:clrChange>
            <a:duotone>
              <a:prstClr val="black"/>
              <a:srgbClr val="FF0000">
                <a:tint val="45000"/>
                <a:satMod val="400000"/>
              </a:srgbClr>
            </a:duotone>
            <a:extLst>
              <a:ext uri="{28A0092B-C50C-407E-A947-70E740481C1C}">
                <a14:useLocalDpi xmlns:a14="http://schemas.microsoft.com/office/drawing/2010/main" val="0"/>
              </a:ext>
            </a:extLst>
          </a:blip>
          <a:srcRect l="3300" t="61513" r="76979" b="3758"/>
          <a:stretch/>
        </p:blipFill>
        <p:spPr bwMode="auto">
          <a:xfrm>
            <a:off x="2206462" y="2418016"/>
            <a:ext cx="145206" cy="146171"/>
          </a:xfrm>
          <a:prstGeom prst="rect">
            <a:avLst/>
          </a:prstGeom>
          <a:noFill/>
          <a:extLst>
            <a:ext uri="{909E8E84-426E-40DD-AFC4-6F175D3DCCD1}">
              <a14:hiddenFill xmlns:a14="http://schemas.microsoft.com/office/drawing/2010/main">
                <a:solidFill>
                  <a:srgbClr val="FFFFFF"/>
                </a:solidFill>
              </a14:hiddenFill>
            </a:ext>
          </a:extLst>
        </p:spPr>
      </p:pic>
      <p:pic>
        <p:nvPicPr>
          <p:cNvPr id="271" name="Picture 2" descr="Image result for rotational spring">
            <a:extLst>
              <a:ext uri="{FF2B5EF4-FFF2-40B4-BE49-F238E27FC236}">
                <a16:creationId xmlns:a16="http://schemas.microsoft.com/office/drawing/2014/main" id="{CD11C430-88D6-DA4D-3CDF-CC9DEDFD315A}"/>
              </a:ext>
            </a:extLst>
          </p:cNvPr>
          <p:cNvPicPr>
            <a:picLocks noChangeAspect="1" noChangeArrowheads="1"/>
          </p:cNvPicPr>
          <p:nvPr/>
        </p:nvPicPr>
        <p:blipFill rotWithShape="1">
          <a:blip r:embed="rId3" cstate="print">
            <a:clrChange>
              <a:clrFrom>
                <a:srgbClr val="FFFFFF"/>
              </a:clrFrom>
              <a:clrTo>
                <a:srgbClr val="FFFFFF">
                  <a:alpha val="0"/>
                </a:srgbClr>
              </a:clrTo>
            </a:clrChange>
            <a:duotone>
              <a:prstClr val="black"/>
              <a:srgbClr val="FF0000">
                <a:tint val="45000"/>
                <a:satMod val="400000"/>
              </a:srgbClr>
            </a:duotone>
            <a:extLst>
              <a:ext uri="{28A0092B-C50C-407E-A947-70E740481C1C}">
                <a14:useLocalDpi xmlns:a14="http://schemas.microsoft.com/office/drawing/2010/main" val="0"/>
              </a:ext>
            </a:extLst>
          </a:blip>
          <a:srcRect l="3300" t="61513" r="76979" b="3758"/>
          <a:stretch/>
        </p:blipFill>
        <p:spPr bwMode="auto">
          <a:xfrm>
            <a:off x="3509691" y="2684469"/>
            <a:ext cx="141561" cy="146171"/>
          </a:xfrm>
          <a:prstGeom prst="rect">
            <a:avLst/>
          </a:prstGeom>
          <a:noFill/>
          <a:extLst>
            <a:ext uri="{909E8E84-426E-40DD-AFC4-6F175D3DCCD1}">
              <a14:hiddenFill xmlns:a14="http://schemas.microsoft.com/office/drawing/2010/main">
                <a:solidFill>
                  <a:srgbClr val="FFFFFF"/>
                </a:solidFill>
              </a14:hiddenFill>
            </a:ext>
          </a:extLst>
        </p:spPr>
      </p:pic>
      <p:pic>
        <p:nvPicPr>
          <p:cNvPr id="272" name="Picture 2" descr="Image result for rotational spring">
            <a:extLst>
              <a:ext uri="{FF2B5EF4-FFF2-40B4-BE49-F238E27FC236}">
                <a16:creationId xmlns:a16="http://schemas.microsoft.com/office/drawing/2014/main" id="{43118BB2-9A91-AD8A-789A-207B0E8A24EA}"/>
              </a:ext>
            </a:extLst>
          </p:cNvPr>
          <p:cNvPicPr>
            <a:picLocks noChangeAspect="1" noChangeArrowheads="1"/>
          </p:cNvPicPr>
          <p:nvPr/>
        </p:nvPicPr>
        <p:blipFill rotWithShape="1">
          <a:blip r:embed="rId3" cstate="print">
            <a:duotone>
              <a:prstClr val="black"/>
              <a:srgbClr val="FF0000">
                <a:tint val="45000"/>
                <a:satMod val="400000"/>
              </a:srgbClr>
            </a:duotone>
            <a:clrChange>
              <a:clrFrom>
                <a:srgbClr val="FFFFFF"/>
              </a:clrFrom>
              <a:clrTo>
                <a:srgbClr val="FFFFFF">
                  <a:alpha val="0"/>
                </a:srgbClr>
              </a:clrTo>
            </a:clrChange>
            <a:extLst>
              <a:ext uri="{28A0092B-C50C-407E-A947-70E740481C1C}">
                <a14:useLocalDpi xmlns:a14="http://schemas.microsoft.com/office/drawing/2010/main" val="0"/>
              </a:ext>
            </a:extLst>
          </a:blip>
          <a:srcRect l="3300" t="61513" r="76979" b="3758"/>
          <a:stretch/>
        </p:blipFill>
        <p:spPr bwMode="auto">
          <a:xfrm>
            <a:off x="3504034" y="3547246"/>
            <a:ext cx="141561" cy="146171"/>
          </a:xfrm>
          <a:prstGeom prst="rect">
            <a:avLst/>
          </a:prstGeom>
          <a:noFill/>
          <a:extLst>
            <a:ext uri="{909E8E84-426E-40DD-AFC4-6F175D3DCCD1}">
              <a14:hiddenFill xmlns:a14="http://schemas.microsoft.com/office/drawing/2010/main">
                <a:solidFill>
                  <a:srgbClr val="FFFFFF"/>
                </a:solidFill>
              </a14:hiddenFill>
            </a:ext>
          </a:extLst>
        </p:spPr>
      </p:pic>
      <p:cxnSp>
        <p:nvCxnSpPr>
          <p:cNvPr id="273" name="Straight Connector 272">
            <a:extLst>
              <a:ext uri="{FF2B5EF4-FFF2-40B4-BE49-F238E27FC236}">
                <a16:creationId xmlns:a16="http://schemas.microsoft.com/office/drawing/2014/main" id="{565EF60B-1082-368D-D1F2-CFFB26AE43F2}"/>
              </a:ext>
            </a:extLst>
          </p:cNvPr>
          <p:cNvCxnSpPr>
            <a:cxnSpLocks/>
            <a:stCxn id="275" idx="4"/>
            <a:endCxn id="274" idx="0"/>
          </p:cNvCxnSpPr>
          <p:nvPr/>
        </p:nvCxnSpPr>
        <p:spPr>
          <a:xfrm flipH="1">
            <a:off x="3575595" y="2841569"/>
            <a:ext cx="1479" cy="686499"/>
          </a:xfrm>
          <a:prstGeom prst="line">
            <a:avLst/>
          </a:prstGeom>
          <a:ln w="19050"/>
        </p:spPr>
        <p:style>
          <a:lnRef idx="1">
            <a:schemeClr val="dk1"/>
          </a:lnRef>
          <a:fillRef idx="0">
            <a:schemeClr val="dk1"/>
          </a:fillRef>
          <a:effectRef idx="0">
            <a:schemeClr val="dk1"/>
          </a:effectRef>
          <a:fontRef idx="minor">
            <a:schemeClr val="tx1"/>
          </a:fontRef>
        </p:style>
      </p:cxnSp>
      <p:sp>
        <p:nvSpPr>
          <p:cNvPr id="274" name="Oval 273">
            <a:extLst>
              <a:ext uri="{FF2B5EF4-FFF2-40B4-BE49-F238E27FC236}">
                <a16:creationId xmlns:a16="http://schemas.microsoft.com/office/drawing/2014/main" id="{D7E6C1D0-3176-A6A5-090A-72F2D5766C48}"/>
              </a:ext>
            </a:extLst>
          </p:cNvPr>
          <p:cNvSpPr/>
          <p:nvPr/>
        </p:nvSpPr>
        <p:spPr>
          <a:xfrm>
            <a:off x="3564770" y="3528068"/>
            <a:ext cx="21650" cy="2412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75" name="Oval 274">
            <a:extLst>
              <a:ext uri="{FF2B5EF4-FFF2-40B4-BE49-F238E27FC236}">
                <a16:creationId xmlns:a16="http://schemas.microsoft.com/office/drawing/2014/main" id="{F9E7D587-2FFF-B8F3-5D53-0AF447B8FFFD}"/>
              </a:ext>
            </a:extLst>
          </p:cNvPr>
          <p:cNvSpPr/>
          <p:nvPr/>
        </p:nvSpPr>
        <p:spPr>
          <a:xfrm>
            <a:off x="3566249" y="2817441"/>
            <a:ext cx="21650" cy="2412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76" name="Oval 275">
            <a:extLst>
              <a:ext uri="{FF2B5EF4-FFF2-40B4-BE49-F238E27FC236}">
                <a16:creationId xmlns:a16="http://schemas.microsoft.com/office/drawing/2014/main" id="{4A6E8699-0D94-67B0-605F-C600253EEE4E}"/>
              </a:ext>
            </a:extLst>
          </p:cNvPr>
          <p:cNvSpPr/>
          <p:nvPr/>
        </p:nvSpPr>
        <p:spPr>
          <a:xfrm>
            <a:off x="3567114" y="2666675"/>
            <a:ext cx="21650" cy="2412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77" name="Oval 276">
            <a:extLst>
              <a:ext uri="{FF2B5EF4-FFF2-40B4-BE49-F238E27FC236}">
                <a16:creationId xmlns:a16="http://schemas.microsoft.com/office/drawing/2014/main" id="{FAB5A2FA-CB5C-C06B-91A9-B93496A09263}"/>
              </a:ext>
            </a:extLst>
          </p:cNvPr>
          <p:cNvSpPr/>
          <p:nvPr/>
        </p:nvSpPr>
        <p:spPr>
          <a:xfrm>
            <a:off x="3576639" y="2675745"/>
            <a:ext cx="21650" cy="2412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grpSp>
        <p:nvGrpSpPr>
          <p:cNvPr id="278" name="Group 277">
            <a:extLst>
              <a:ext uri="{FF2B5EF4-FFF2-40B4-BE49-F238E27FC236}">
                <a16:creationId xmlns:a16="http://schemas.microsoft.com/office/drawing/2014/main" id="{D6F9639B-0666-1D07-21B7-ACEC97C3AEBD}"/>
              </a:ext>
            </a:extLst>
          </p:cNvPr>
          <p:cNvGrpSpPr/>
          <p:nvPr/>
        </p:nvGrpSpPr>
        <p:grpSpPr>
          <a:xfrm>
            <a:off x="3362884" y="2265995"/>
            <a:ext cx="468103" cy="412208"/>
            <a:chOff x="4020061" y="2798163"/>
            <a:chExt cx="417507" cy="386796"/>
          </a:xfrm>
        </p:grpSpPr>
        <p:sp>
          <p:nvSpPr>
            <p:cNvPr id="279" name="Parallelogram 278">
              <a:extLst>
                <a:ext uri="{FF2B5EF4-FFF2-40B4-BE49-F238E27FC236}">
                  <a16:creationId xmlns:a16="http://schemas.microsoft.com/office/drawing/2014/main" id="{E8E7169B-B950-F474-004C-34865F2C5135}"/>
                </a:ext>
              </a:extLst>
            </p:cNvPr>
            <p:cNvSpPr/>
            <p:nvPr/>
          </p:nvSpPr>
          <p:spPr>
            <a:xfrm>
              <a:off x="4044790" y="2857811"/>
              <a:ext cx="326336" cy="298747"/>
            </a:xfrm>
            <a:prstGeom prst="parallelogram">
              <a:avLst>
                <a:gd name="adj" fmla="val 0"/>
              </a:avLst>
            </a:prstGeom>
            <a:solidFill>
              <a:schemeClr val="bg1">
                <a:lumMod val="95000"/>
              </a:schemeClr>
            </a:solidFill>
            <a:ln w="28575"/>
          </p:spPr>
          <p:style>
            <a:lnRef idx="2">
              <a:schemeClr val="dk1"/>
            </a:lnRef>
            <a:fillRef idx="1">
              <a:schemeClr val="lt1"/>
            </a:fillRef>
            <a:effectRef idx="0">
              <a:schemeClr val="dk1"/>
            </a:effectRef>
            <a:fontRef idx="minor">
              <a:schemeClr val="dk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80" name="Oval 279">
              <a:extLst>
                <a:ext uri="{FF2B5EF4-FFF2-40B4-BE49-F238E27FC236}">
                  <a16:creationId xmlns:a16="http://schemas.microsoft.com/office/drawing/2014/main" id="{2DBAA725-33C7-74FC-D568-CBEC46EAD55E}"/>
                </a:ext>
              </a:extLst>
            </p:cNvPr>
            <p:cNvSpPr/>
            <p:nvPr/>
          </p:nvSpPr>
          <p:spPr>
            <a:xfrm>
              <a:off x="4020061" y="2837034"/>
              <a:ext cx="45720" cy="45720"/>
            </a:xfrm>
            <a:prstGeom prst="ellipse">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81" name="Oval 280">
              <a:extLst>
                <a:ext uri="{FF2B5EF4-FFF2-40B4-BE49-F238E27FC236}">
                  <a16:creationId xmlns:a16="http://schemas.microsoft.com/office/drawing/2014/main" id="{5B8BE041-63FE-B681-B021-BFE35F465F00}"/>
                </a:ext>
              </a:extLst>
            </p:cNvPr>
            <p:cNvSpPr/>
            <p:nvPr/>
          </p:nvSpPr>
          <p:spPr>
            <a:xfrm>
              <a:off x="4022725" y="3138850"/>
              <a:ext cx="45720" cy="45720"/>
            </a:xfrm>
            <a:prstGeom prst="ellipse">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82" name="Oval 281">
              <a:extLst>
                <a:ext uri="{FF2B5EF4-FFF2-40B4-BE49-F238E27FC236}">
                  <a16:creationId xmlns:a16="http://schemas.microsoft.com/office/drawing/2014/main" id="{265BBA83-6353-0B94-1331-3BCBADB23157}"/>
                </a:ext>
              </a:extLst>
            </p:cNvPr>
            <p:cNvSpPr/>
            <p:nvPr/>
          </p:nvSpPr>
          <p:spPr>
            <a:xfrm>
              <a:off x="4349369" y="3139239"/>
              <a:ext cx="45720" cy="45720"/>
            </a:xfrm>
            <a:prstGeom prst="ellipse">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83" name="Oval 282">
              <a:extLst>
                <a:ext uri="{FF2B5EF4-FFF2-40B4-BE49-F238E27FC236}">
                  <a16:creationId xmlns:a16="http://schemas.microsoft.com/office/drawing/2014/main" id="{A0EA6499-1E55-0E3E-097B-3514BE028A93}"/>
                </a:ext>
              </a:extLst>
            </p:cNvPr>
            <p:cNvSpPr/>
            <p:nvPr/>
          </p:nvSpPr>
          <p:spPr>
            <a:xfrm>
              <a:off x="4362280" y="2985854"/>
              <a:ext cx="21304" cy="2114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pic>
          <p:nvPicPr>
            <p:cNvPr id="284" name="Picture 6" descr="Image result for 2d spiralVECTOR image">
              <a:extLst>
                <a:ext uri="{FF2B5EF4-FFF2-40B4-BE49-F238E27FC236}">
                  <a16:creationId xmlns:a16="http://schemas.microsoft.com/office/drawing/2014/main" id="{46AF6614-E73C-372B-EA52-C95C24475B4D}"/>
                </a:ext>
              </a:extLst>
            </p:cNvPr>
            <p:cNvPicPr>
              <a:picLocks noChangeAspect="1" noChangeArrowheads="1"/>
            </p:cNvPicPr>
            <p:nvPr/>
          </p:nvPicPr>
          <p:blipFill>
            <a:blip r:embed="rId4" cstate="print">
              <a:duotone>
                <a:prstClr val="black"/>
                <a:srgbClr val="FFFF00">
                  <a:tint val="45000"/>
                  <a:satMod val="400000"/>
                </a:srgbClr>
              </a:duotone>
              <a:extLst>
                <a:ext uri="{28A0092B-C50C-407E-A947-70E740481C1C}">
                  <a14:useLocalDpi xmlns:a14="http://schemas.microsoft.com/office/drawing/2010/main" val="0"/>
                </a:ext>
              </a:extLst>
            </a:blip>
            <a:srcRect/>
            <a:stretch>
              <a:fillRect/>
            </a:stretch>
          </p:blipFill>
          <p:spPr bwMode="auto">
            <a:xfrm rot="16200000">
              <a:off x="4296838" y="2794592"/>
              <a:ext cx="137160" cy="144301"/>
            </a:xfrm>
            <a:prstGeom prst="rect">
              <a:avLst/>
            </a:prstGeom>
            <a:ln>
              <a:headEnd w="sm" len="med"/>
              <a:tailEnd type="triangle" w="sm" len="med"/>
            </a:ln>
            <a:extLst>
              <a:ext uri="{909E8E84-426E-40DD-AFC4-6F175D3DCCD1}">
                <a14:hiddenFill xmlns:a14="http://schemas.microsoft.com/office/drawing/2010/main">
                  <a:solidFill>
                    <a:srgbClr val="FFFFFF"/>
                  </a:solidFill>
                </a14:hiddenFill>
              </a:ext>
            </a:extLst>
          </p:spPr>
        </p:pic>
        <p:sp>
          <p:nvSpPr>
            <p:cNvPr id="285" name="Oval 284">
              <a:extLst>
                <a:ext uri="{FF2B5EF4-FFF2-40B4-BE49-F238E27FC236}">
                  <a16:creationId xmlns:a16="http://schemas.microsoft.com/office/drawing/2014/main" id="{C217E57F-5E44-C026-BB9F-15E2E111DD6A}"/>
                </a:ext>
              </a:extLst>
            </p:cNvPr>
            <p:cNvSpPr/>
            <p:nvPr/>
          </p:nvSpPr>
          <p:spPr>
            <a:xfrm>
              <a:off x="4190137" y="2825628"/>
              <a:ext cx="45720" cy="4572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86" name="Oval 285">
              <a:extLst>
                <a:ext uri="{FF2B5EF4-FFF2-40B4-BE49-F238E27FC236}">
                  <a16:creationId xmlns:a16="http://schemas.microsoft.com/office/drawing/2014/main" id="{7A1E89EC-AE7F-43DC-6397-A5577A0761D9}"/>
                </a:ext>
              </a:extLst>
            </p:cNvPr>
            <p:cNvSpPr/>
            <p:nvPr/>
          </p:nvSpPr>
          <p:spPr>
            <a:xfrm rot="5400000">
              <a:off x="4352799" y="2984821"/>
              <a:ext cx="45720" cy="4572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87" name="Oval 286">
              <a:extLst>
                <a:ext uri="{FF2B5EF4-FFF2-40B4-BE49-F238E27FC236}">
                  <a16:creationId xmlns:a16="http://schemas.microsoft.com/office/drawing/2014/main" id="{8753A333-031C-A3BE-86DC-37977261E45D}"/>
                </a:ext>
              </a:extLst>
            </p:cNvPr>
            <p:cNvSpPr/>
            <p:nvPr/>
          </p:nvSpPr>
          <p:spPr>
            <a:xfrm>
              <a:off x="4190137" y="3136696"/>
              <a:ext cx="45720" cy="4572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sp>
          <p:nvSpPr>
            <p:cNvPr id="288" name="Oval 287">
              <a:extLst>
                <a:ext uri="{FF2B5EF4-FFF2-40B4-BE49-F238E27FC236}">
                  <a16:creationId xmlns:a16="http://schemas.microsoft.com/office/drawing/2014/main" id="{414B6E9C-7B53-CF94-41C7-7109A2B2CB81}"/>
                </a:ext>
              </a:extLst>
            </p:cNvPr>
            <p:cNvSpPr/>
            <p:nvPr/>
          </p:nvSpPr>
          <p:spPr>
            <a:xfrm rot="5400000">
              <a:off x="4021930" y="2984821"/>
              <a:ext cx="45720" cy="4572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60">
                <a:latin typeface="Calibri" panose="020F0502020204030204" pitchFamily="34" charset="0"/>
                <a:cs typeface="Calibri" panose="020F0502020204030204" pitchFamily="34" charset="0"/>
              </a:endParaRPr>
            </a:p>
          </p:txBody>
        </p:sp>
      </p:grpSp>
      <p:cxnSp>
        <p:nvCxnSpPr>
          <p:cNvPr id="340" name="Straight Connector 339">
            <a:extLst>
              <a:ext uri="{FF2B5EF4-FFF2-40B4-BE49-F238E27FC236}">
                <a16:creationId xmlns:a16="http://schemas.microsoft.com/office/drawing/2014/main" id="{5F65A636-7704-DD76-11AC-05F11EB52505}"/>
              </a:ext>
            </a:extLst>
          </p:cNvPr>
          <p:cNvCxnSpPr>
            <a:cxnSpLocks/>
          </p:cNvCxnSpPr>
          <p:nvPr/>
        </p:nvCxnSpPr>
        <p:spPr>
          <a:xfrm>
            <a:off x="2298929" y="2530806"/>
            <a:ext cx="667635" cy="1557027"/>
          </a:xfrm>
          <a:prstGeom prst="line">
            <a:avLst/>
          </a:prstGeom>
        </p:spPr>
        <p:style>
          <a:lnRef idx="1">
            <a:schemeClr val="accent1"/>
          </a:lnRef>
          <a:fillRef idx="0">
            <a:schemeClr val="accent1"/>
          </a:fillRef>
          <a:effectRef idx="0">
            <a:schemeClr val="accent1"/>
          </a:effectRef>
          <a:fontRef idx="minor">
            <a:schemeClr val="tx1"/>
          </a:fontRef>
        </p:style>
      </p:cxnSp>
      <p:pic>
        <p:nvPicPr>
          <p:cNvPr id="346" name="Picture 345">
            <a:extLst>
              <a:ext uri="{FF2B5EF4-FFF2-40B4-BE49-F238E27FC236}">
                <a16:creationId xmlns:a16="http://schemas.microsoft.com/office/drawing/2014/main" id="{D5E70643-2630-6C41-C417-2C0B8D2F42C6}"/>
              </a:ext>
            </a:extLst>
          </p:cNvPr>
          <p:cNvPicPr>
            <a:picLocks noChangeAspect="1"/>
          </p:cNvPicPr>
          <p:nvPr/>
        </p:nvPicPr>
        <p:blipFill>
          <a:blip r:embed="rId5"/>
          <a:stretch>
            <a:fillRect/>
          </a:stretch>
        </p:blipFill>
        <p:spPr>
          <a:xfrm>
            <a:off x="1489166" y="4166957"/>
            <a:ext cx="2743201" cy="2057400"/>
          </a:xfrm>
          <a:prstGeom prst="rect">
            <a:avLst/>
          </a:prstGeom>
        </p:spPr>
      </p:pic>
      <p:pic>
        <p:nvPicPr>
          <p:cNvPr id="349" name="Picture 348">
            <a:extLst>
              <a:ext uri="{FF2B5EF4-FFF2-40B4-BE49-F238E27FC236}">
                <a16:creationId xmlns:a16="http://schemas.microsoft.com/office/drawing/2014/main" id="{3E4C5CE8-E1B2-6B0F-0D1F-97C394F2A455}"/>
              </a:ext>
            </a:extLst>
          </p:cNvPr>
          <p:cNvPicPr>
            <a:picLocks noChangeAspect="1"/>
          </p:cNvPicPr>
          <p:nvPr/>
        </p:nvPicPr>
        <p:blipFill>
          <a:blip r:embed="rId6"/>
          <a:stretch>
            <a:fillRect/>
          </a:stretch>
        </p:blipFill>
        <p:spPr>
          <a:xfrm>
            <a:off x="4232367" y="4166957"/>
            <a:ext cx="2743200" cy="2057400"/>
          </a:xfrm>
          <a:prstGeom prst="rect">
            <a:avLst/>
          </a:prstGeom>
        </p:spPr>
      </p:pic>
      <p:pic>
        <p:nvPicPr>
          <p:cNvPr id="357" name="Picture 356">
            <a:extLst>
              <a:ext uri="{FF2B5EF4-FFF2-40B4-BE49-F238E27FC236}">
                <a16:creationId xmlns:a16="http://schemas.microsoft.com/office/drawing/2014/main" id="{180B0A66-90AE-D3E5-B125-DDE5BF45B06D}"/>
              </a:ext>
            </a:extLst>
          </p:cNvPr>
          <p:cNvPicPr>
            <a:picLocks noChangeAspect="1"/>
          </p:cNvPicPr>
          <p:nvPr/>
        </p:nvPicPr>
        <p:blipFill>
          <a:blip r:embed="rId5"/>
          <a:stretch>
            <a:fillRect/>
          </a:stretch>
        </p:blipFill>
        <p:spPr>
          <a:xfrm>
            <a:off x="4245896" y="2020246"/>
            <a:ext cx="2743201" cy="2057400"/>
          </a:xfrm>
          <a:prstGeom prst="rect">
            <a:avLst/>
          </a:prstGeom>
        </p:spPr>
      </p:pic>
      <p:sp>
        <p:nvSpPr>
          <p:cNvPr id="363" name="Rectangle 362">
            <a:extLst>
              <a:ext uri="{FF2B5EF4-FFF2-40B4-BE49-F238E27FC236}">
                <a16:creationId xmlns:a16="http://schemas.microsoft.com/office/drawing/2014/main" id="{30087413-FADF-8949-62F7-F8D20E9689CB}"/>
              </a:ext>
            </a:extLst>
          </p:cNvPr>
          <p:cNvSpPr/>
          <p:nvPr/>
        </p:nvSpPr>
        <p:spPr>
          <a:xfrm>
            <a:off x="1771509" y="3674367"/>
            <a:ext cx="407577" cy="14617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64" name="Rectangle 363">
            <a:extLst>
              <a:ext uri="{FF2B5EF4-FFF2-40B4-BE49-F238E27FC236}">
                <a16:creationId xmlns:a16="http://schemas.microsoft.com/office/drawing/2014/main" id="{A8B1AD71-778F-DFE5-EEF1-139CA827556E}"/>
              </a:ext>
            </a:extLst>
          </p:cNvPr>
          <p:cNvSpPr/>
          <p:nvPr/>
        </p:nvSpPr>
        <p:spPr>
          <a:xfrm>
            <a:off x="3360981" y="3683892"/>
            <a:ext cx="407577" cy="14617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370" name="Straight Connector 369">
            <a:extLst>
              <a:ext uri="{FF2B5EF4-FFF2-40B4-BE49-F238E27FC236}">
                <a16:creationId xmlns:a16="http://schemas.microsoft.com/office/drawing/2014/main" id="{F995A6A4-B011-4566-5C84-84B189856FCF}"/>
              </a:ext>
            </a:extLst>
          </p:cNvPr>
          <p:cNvCxnSpPr>
            <a:cxnSpLocks/>
          </p:cNvCxnSpPr>
          <p:nvPr/>
        </p:nvCxnSpPr>
        <p:spPr>
          <a:xfrm>
            <a:off x="2042568" y="3612063"/>
            <a:ext cx="2666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6" name="Straight Arrow Connector 375">
            <a:extLst>
              <a:ext uri="{FF2B5EF4-FFF2-40B4-BE49-F238E27FC236}">
                <a16:creationId xmlns:a16="http://schemas.microsoft.com/office/drawing/2014/main" id="{3C469076-7809-9ED3-C394-E70E31840DA5}"/>
              </a:ext>
            </a:extLst>
          </p:cNvPr>
          <p:cNvCxnSpPr>
            <a:cxnSpLocks/>
          </p:cNvCxnSpPr>
          <p:nvPr/>
        </p:nvCxnSpPr>
        <p:spPr>
          <a:xfrm>
            <a:off x="2966564" y="4083247"/>
            <a:ext cx="1454397" cy="1635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8" name="TextBox 377">
            <a:extLst>
              <a:ext uri="{FF2B5EF4-FFF2-40B4-BE49-F238E27FC236}">
                <a16:creationId xmlns:a16="http://schemas.microsoft.com/office/drawing/2014/main" id="{DE71EC9B-CDCD-0F3C-5E0D-EB4A8EEDE4F1}"/>
              </a:ext>
            </a:extLst>
          </p:cNvPr>
          <p:cNvSpPr txBox="1"/>
          <p:nvPr/>
        </p:nvSpPr>
        <p:spPr>
          <a:xfrm>
            <a:off x="5025921" y="3450911"/>
            <a:ext cx="1260263" cy="319788"/>
          </a:xfrm>
          <a:prstGeom prst="rect">
            <a:avLst/>
          </a:prstGeom>
          <a:noFill/>
        </p:spPr>
        <p:txBody>
          <a:bodyPr wrap="square" rtlCol="0">
            <a:normAutofit fontScale="62500" lnSpcReduction="20000"/>
          </a:bodyPr>
          <a:lstStyle/>
          <a:p>
            <a:pPr algn="ctr"/>
            <a:r>
              <a:rPr lang="en-US" sz="2800" dirty="0">
                <a:latin typeface="Gill Sans MT Pro Medium" panose="020B0602020104020203" pitchFamily="34" charset="0"/>
                <a:ea typeface="CMU Sans Serif" panose="02000603000000000000" pitchFamily="2" charset="0"/>
                <a:cs typeface="CMU Sans Serif" panose="02000603000000000000" pitchFamily="2" charset="0"/>
              </a:rPr>
              <a:t>Panel zone</a:t>
            </a:r>
          </a:p>
        </p:txBody>
      </p:sp>
      <p:sp>
        <p:nvSpPr>
          <p:cNvPr id="379" name="TextBox 378">
            <a:extLst>
              <a:ext uri="{FF2B5EF4-FFF2-40B4-BE49-F238E27FC236}">
                <a16:creationId xmlns:a16="http://schemas.microsoft.com/office/drawing/2014/main" id="{7E110F7D-DE83-24A2-F31A-EA1FD0361330}"/>
              </a:ext>
            </a:extLst>
          </p:cNvPr>
          <p:cNvSpPr txBox="1"/>
          <p:nvPr/>
        </p:nvSpPr>
        <p:spPr>
          <a:xfrm>
            <a:off x="5025921" y="5641661"/>
            <a:ext cx="1260263" cy="319788"/>
          </a:xfrm>
          <a:prstGeom prst="rect">
            <a:avLst/>
          </a:prstGeom>
          <a:noFill/>
        </p:spPr>
        <p:txBody>
          <a:bodyPr wrap="square" rtlCol="0">
            <a:normAutofit fontScale="62500" lnSpcReduction="20000"/>
          </a:bodyPr>
          <a:lstStyle/>
          <a:p>
            <a:pPr algn="ctr"/>
            <a:r>
              <a:rPr lang="en-US" sz="2800" dirty="0">
                <a:latin typeface="Gill Sans MT Pro Medium" panose="020B0602020104020203" pitchFamily="34" charset="0"/>
                <a:ea typeface="CMU Sans Serif" panose="02000603000000000000" pitchFamily="2" charset="0"/>
                <a:cs typeface="CMU Sans Serif" panose="02000603000000000000" pitchFamily="2" charset="0"/>
              </a:rPr>
              <a:t>Beam</a:t>
            </a:r>
          </a:p>
        </p:txBody>
      </p:sp>
      <p:sp>
        <p:nvSpPr>
          <p:cNvPr id="380" name="TextBox 379">
            <a:extLst>
              <a:ext uri="{FF2B5EF4-FFF2-40B4-BE49-F238E27FC236}">
                <a16:creationId xmlns:a16="http://schemas.microsoft.com/office/drawing/2014/main" id="{E0FCD537-55A1-CDF2-A810-F9B40D55F6ED}"/>
              </a:ext>
            </a:extLst>
          </p:cNvPr>
          <p:cNvSpPr txBox="1"/>
          <p:nvPr/>
        </p:nvSpPr>
        <p:spPr>
          <a:xfrm>
            <a:off x="2206462" y="5641661"/>
            <a:ext cx="1260263" cy="319788"/>
          </a:xfrm>
          <a:prstGeom prst="rect">
            <a:avLst/>
          </a:prstGeom>
          <a:noFill/>
        </p:spPr>
        <p:txBody>
          <a:bodyPr wrap="square" rtlCol="0">
            <a:normAutofit fontScale="62500" lnSpcReduction="20000"/>
          </a:bodyPr>
          <a:lstStyle/>
          <a:p>
            <a:pPr algn="ctr"/>
            <a:r>
              <a:rPr lang="en-US" sz="2800" dirty="0">
                <a:latin typeface="Gill Sans MT Pro Medium" panose="020B0602020104020203" pitchFamily="34" charset="0"/>
                <a:ea typeface="CMU Sans Serif" panose="02000603000000000000" pitchFamily="2" charset="0"/>
                <a:cs typeface="CMU Sans Serif" panose="02000603000000000000" pitchFamily="2" charset="0"/>
              </a:rPr>
              <a:t>Column</a:t>
            </a:r>
          </a:p>
        </p:txBody>
      </p:sp>
      <p:sp>
        <p:nvSpPr>
          <p:cNvPr id="382" name="TextBox 381">
            <a:extLst>
              <a:ext uri="{FF2B5EF4-FFF2-40B4-BE49-F238E27FC236}">
                <a16:creationId xmlns:a16="http://schemas.microsoft.com/office/drawing/2014/main" id="{F53B6B38-9E68-5B19-AEAD-1C0CCC7D04B5}"/>
              </a:ext>
            </a:extLst>
          </p:cNvPr>
          <p:cNvSpPr txBox="1"/>
          <p:nvPr/>
        </p:nvSpPr>
        <p:spPr>
          <a:xfrm>
            <a:off x="391886" y="925286"/>
            <a:ext cx="8360228" cy="752707"/>
          </a:xfrm>
          <a:prstGeom prst="rect">
            <a:avLst/>
          </a:prstGeom>
          <a:noFill/>
        </p:spPr>
        <p:txBody>
          <a:bodyPr wrap="square" rtlCol="0">
            <a:normAutofit fontScale="92500" lnSpcReduction="20000"/>
          </a:bodyPr>
          <a:lstStyle/>
          <a:p>
            <a:pPr algn="ctr"/>
            <a:r>
              <a:rPr lang="en-US" sz="2800" dirty="0">
                <a:latin typeface="Gill Sans MT Pro Medium" panose="020B0602020104020203" pitchFamily="34" charset="0"/>
                <a:ea typeface="CMU Sans Serif" panose="02000603000000000000" pitchFamily="2" charset="0"/>
                <a:cs typeface="CMU Sans Serif" panose="02000603000000000000" pitchFamily="2" charset="0"/>
              </a:rPr>
              <a:t>One of the simplest building models possible already needs </a:t>
            </a:r>
            <a:r>
              <a:rPr lang="en-US" sz="2800" b="1" dirty="0">
                <a:latin typeface="Gill Sans MT Pro Medium" panose="020B0602020104020203" pitchFamily="34" charset="0"/>
                <a:ea typeface="CMU Sans Serif" panose="02000603000000000000" pitchFamily="2" charset="0"/>
                <a:cs typeface="CMU Sans Serif" panose="02000603000000000000" pitchFamily="2" charset="0"/>
              </a:rPr>
              <a:t>18+</a:t>
            </a:r>
            <a:r>
              <a:rPr lang="en-US" sz="2800" dirty="0">
                <a:latin typeface="Gill Sans MT Pro Medium" panose="020B0602020104020203" pitchFamily="34" charset="0"/>
                <a:ea typeface="CMU Sans Serif" panose="02000603000000000000" pitchFamily="2" charset="0"/>
                <a:cs typeface="CMU Sans Serif" panose="02000603000000000000" pitchFamily="2" charset="0"/>
              </a:rPr>
              <a:t> parameter values. </a:t>
            </a:r>
            <a:r>
              <a:rPr lang="en-US" sz="2800" dirty="0">
                <a:solidFill>
                  <a:srgbClr val="C00000"/>
                </a:solidFill>
                <a:latin typeface="Gill Sans MT Pro Medium" panose="020B0602020104020203" pitchFamily="34" charset="0"/>
                <a:ea typeface="CMU Sans Serif" panose="02000603000000000000" pitchFamily="2" charset="0"/>
                <a:cs typeface="CMU Sans Serif" panose="02000603000000000000" pitchFamily="2" charset="0"/>
              </a:rPr>
              <a:t>How certain are you of those values?</a:t>
            </a:r>
          </a:p>
        </p:txBody>
      </p:sp>
    </p:spTree>
    <p:extLst>
      <p:ext uri="{BB962C8B-B14F-4D97-AF65-F5344CB8AC3E}">
        <p14:creationId xmlns:p14="http://schemas.microsoft.com/office/powerpoint/2010/main" val="3558625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latin typeface="+mn-lt"/>
              </a:rPr>
              <a:t>Uncertainty in pushover curves</a:t>
            </a:r>
          </a:p>
        </p:txBody>
      </p:sp>
      <p:sp>
        <p:nvSpPr>
          <p:cNvPr id="2" name="Text Box 2">
            <a:extLst>
              <a:ext uri="{FF2B5EF4-FFF2-40B4-BE49-F238E27FC236}">
                <a16:creationId xmlns:a16="http://schemas.microsoft.com/office/drawing/2014/main" id="{CF2B30BB-EECC-DFD3-1A0D-A0E336C46AC8}"/>
              </a:ext>
            </a:extLst>
          </p:cNvPr>
          <p:cNvSpPr txBox="1">
            <a:spLocks noChangeArrowheads="1"/>
          </p:cNvSpPr>
          <p:nvPr/>
        </p:nvSpPr>
        <p:spPr bwMode="auto">
          <a:xfrm rot="6889">
            <a:off x="183404" y="2676543"/>
            <a:ext cx="685800" cy="523220"/>
          </a:xfrm>
          <a:prstGeom prst="rect">
            <a:avLst/>
          </a:prstGeom>
          <a:noFill/>
          <a:ln w="9525">
            <a:noFill/>
            <a:miter lim="800000"/>
            <a:headEnd/>
            <a:tailEnd/>
          </a:ln>
          <a:effectLst/>
        </p:spPr>
        <p:txBody>
          <a:bodyPr lIns="91113" tIns="45557" rIns="91113" bIns="45557">
            <a:spAutoFit/>
          </a:bodyPr>
          <a:lstStyle/>
          <a:p>
            <a:pPr defTabSz="911218" eaLnBrk="0" fontAlgn="base" hangingPunct="0">
              <a:spcBef>
                <a:spcPct val="50000"/>
              </a:spcBef>
              <a:spcAft>
                <a:spcPct val="0"/>
              </a:spcAft>
            </a:pPr>
            <a:r>
              <a:rPr lang="en-US" sz="1400" dirty="0">
                <a:solidFill>
                  <a:prstClr val="black"/>
                </a:solidFill>
                <a:latin typeface="Helvetica" pitchFamily="34" charset="0"/>
                <a:cs typeface="Arial" pitchFamily="34" charset="0"/>
                <a:sym typeface="Helvetica Neue Light"/>
              </a:rPr>
              <a:t>Base Shear</a:t>
            </a:r>
          </a:p>
        </p:txBody>
      </p:sp>
      <p:sp>
        <p:nvSpPr>
          <p:cNvPr id="3" name="Text Box 3">
            <a:extLst>
              <a:ext uri="{FF2B5EF4-FFF2-40B4-BE49-F238E27FC236}">
                <a16:creationId xmlns:a16="http://schemas.microsoft.com/office/drawing/2014/main" id="{37FF0119-20F3-942D-2E27-F8CECB0FA3D4}"/>
              </a:ext>
            </a:extLst>
          </p:cNvPr>
          <p:cNvSpPr txBox="1">
            <a:spLocks noChangeArrowheads="1"/>
          </p:cNvSpPr>
          <p:nvPr/>
        </p:nvSpPr>
        <p:spPr bwMode="auto">
          <a:xfrm>
            <a:off x="2757067" y="4238766"/>
            <a:ext cx="1295400" cy="308737"/>
          </a:xfrm>
          <a:prstGeom prst="rect">
            <a:avLst/>
          </a:prstGeom>
          <a:noFill/>
          <a:ln w="9525">
            <a:noFill/>
            <a:miter lim="800000"/>
            <a:headEnd/>
            <a:tailEnd/>
          </a:ln>
          <a:effectLst/>
        </p:spPr>
        <p:txBody>
          <a:bodyPr lIns="91113" tIns="45557" rIns="91113" bIns="45557">
            <a:spAutoFit/>
          </a:bodyPr>
          <a:lstStyle/>
          <a:p>
            <a:pPr defTabSz="911218" eaLnBrk="0" fontAlgn="base" hangingPunct="0">
              <a:spcBef>
                <a:spcPct val="50000"/>
              </a:spcBef>
              <a:spcAft>
                <a:spcPct val="0"/>
              </a:spcAft>
            </a:pPr>
            <a:r>
              <a:rPr lang="en-US" sz="1400" dirty="0">
                <a:solidFill>
                  <a:prstClr val="black"/>
                </a:solidFill>
                <a:latin typeface="Helvetica" pitchFamily="34" charset="0"/>
                <a:cs typeface="Arial" pitchFamily="34" charset="0"/>
                <a:sym typeface="Helvetica Neue Light"/>
              </a:rPr>
              <a:t>Deformation</a:t>
            </a:r>
            <a:endParaRPr lang="en-US" sz="1600" dirty="0">
              <a:solidFill>
                <a:prstClr val="black"/>
              </a:solidFill>
              <a:latin typeface="Helvetica" pitchFamily="34" charset="0"/>
              <a:cs typeface="Arial" pitchFamily="34" charset="0"/>
              <a:sym typeface="Helvetica Neue Light"/>
            </a:endParaRPr>
          </a:p>
        </p:txBody>
      </p:sp>
      <p:grpSp>
        <p:nvGrpSpPr>
          <p:cNvPr id="6" name="Group 7">
            <a:extLst>
              <a:ext uri="{FF2B5EF4-FFF2-40B4-BE49-F238E27FC236}">
                <a16:creationId xmlns:a16="http://schemas.microsoft.com/office/drawing/2014/main" id="{472D2A15-8B80-E6D1-E40A-9E7502A0A106}"/>
              </a:ext>
            </a:extLst>
          </p:cNvPr>
          <p:cNvGrpSpPr>
            <a:grpSpLocks/>
          </p:cNvGrpSpPr>
          <p:nvPr/>
        </p:nvGrpSpPr>
        <p:grpSpPr bwMode="auto">
          <a:xfrm>
            <a:off x="1051769" y="2944460"/>
            <a:ext cx="4170363" cy="1304674"/>
            <a:chOff x="1155" y="1296"/>
            <a:chExt cx="2627" cy="960"/>
          </a:xfrm>
        </p:grpSpPr>
        <p:sp>
          <p:nvSpPr>
            <p:cNvPr id="9" name="Line 8">
              <a:extLst>
                <a:ext uri="{FF2B5EF4-FFF2-40B4-BE49-F238E27FC236}">
                  <a16:creationId xmlns:a16="http://schemas.microsoft.com/office/drawing/2014/main" id="{A99B0CFE-410B-A544-BC5E-8AA7EA24BB83}"/>
                </a:ext>
              </a:extLst>
            </p:cNvPr>
            <p:cNvSpPr>
              <a:spLocks noChangeShapeType="1"/>
            </p:cNvSpPr>
            <p:nvPr/>
          </p:nvSpPr>
          <p:spPr bwMode="auto">
            <a:xfrm flipV="1">
              <a:off x="1155" y="1680"/>
              <a:ext cx="336" cy="576"/>
            </a:xfrm>
            <a:prstGeom prst="line">
              <a:avLst/>
            </a:prstGeom>
            <a:noFill/>
            <a:ln w="57150">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10" name="Group 9">
              <a:extLst>
                <a:ext uri="{FF2B5EF4-FFF2-40B4-BE49-F238E27FC236}">
                  <a16:creationId xmlns:a16="http://schemas.microsoft.com/office/drawing/2014/main" id="{5B794653-DBF9-7775-DD89-EF2201C4AC91}"/>
                </a:ext>
              </a:extLst>
            </p:cNvPr>
            <p:cNvGrpSpPr>
              <a:grpSpLocks/>
            </p:cNvGrpSpPr>
            <p:nvPr/>
          </p:nvGrpSpPr>
          <p:grpSpPr bwMode="auto">
            <a:xfrm>
              <a:off x="1491" y="1296"/>
              <a:ext cx="1773" cy="384"/>
              <a:chOff x="1491" y="1296"/>
              <a:chExt cx="1773" cy="384"/>
            </a:xfrm>
          </p:grpSpPr>
          <p:sp>
            <p:nvSpPr>
              <p:cNvPr id="12" name="Freeform 10">
                <a:extLst>
                  <a:ext uri="{FF2B5EF4-FFF2-40B4-BE49-F238E27FC236}">
                    <a16:creationId xmlns:a16="http://schemas.microsoft.com/office/drawing/2014/main" id="{66E3C34A-CE5A-1568-668B-DFC59EA0F6B4}"/>
                  </a:ext>
                </a:extLst>
              </p:cNvPr>
              <p:cNvSpPr>
                <a:spLocks/>
              </p:cNvSpPr>
              <p:nvPr/>
            </p:nvSpPr>
            <p:spPr bwMode="auto">
              <a:xfrm>
                <a:off x="1491" y="1296"/>
                <a:ext cx="1200" cy="384"/>
              </a:xfrm>
              <a:custGeom>
                <a:avLst/>
                <a:gdLst/>
                <a:ahLst/>
                <a:cxnLst>
                  <a:cxn ang="0">
                    <a:pos x="0" y="384"/>
                  </a:cxn>
                  <a:cxn ang="0">
                    <a:pos x="96" y="288"/>
                  </a:cxn>
                  <a:cxn ang="0">
                    <a:pos x="336" y="144"/>
                  </a:cxn>
                  <a:cxn ang="0">
                    <a:pos x="720" y="48"/>
                  </a:cxn>
                  <a:cxn ang="0">
                    <a:pos x="1200" y="0"/>
                  </a:cxn>
                </a:cxnLst>
                <a:rect l="0" t="0" r="r" b="b"/>
                <a:pathLst>
                  <a:path w="1200" h="384">
                    <a:moveTo>
                      <a:pt x="0" y="384"/>
                    </a:moveTo>
                    <a:cubicBezTo>
                      <a:pt x="20" y="356"/>
                      <a:pt x="40" y="328"/>
                      <a:pt x="96" y="288"/>
                    </a:cubicBezTo>
                    <a:cubicBezTo>
                      <a:pt x="152" y="248"/>
                      <a:pt x="232" y="184"/>
                      <a:pt x="336" y="144"/>
                    </a:cubicBezTo>
                    <a:cubicBezTo>
                      <a:pt x="440" y="104"/>
                      <a:pt x="576" y="72"/>
                      <a:pt x="720" y="48"/>
                    </a:cubicBezTo>
                    <a:cubicBezTo>
                      <a:pt x="864" y="24"/>
                      <a:pt x="1120" y="8"/>
                      <a:pt x="1200" y="0"/>
                    </a:cubicBezTo>
                  </a:path>
                </a:pathLst>
              </a:custGeom>
              <a:noFill/>
              <a:ln w="57150" cmpd="sng">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 name="Line 11">
                <a:extLst>
                  <a:ext uri="{FF2B5EF4-FFF2-40B4-BE49-F238E27FC236}">
                    <a16:creationId xmlns:a16="http://schemas.microsoft.com/office/drawing/2014/main" id="{400B8039-2759-42E0-C554-0B25F91213C5}"/>
                  </a:ext>
                </a:extLst>
              </p:cNvPr>
              <p:cNvSpPr>
                <a:spLocks noChangeShapeType="1"/>
              </p:cNvSpPr>
              <p:nvPr/>
            </p:nvSpPr>
            <p:spPr bwMode="auto">
              <a:xfrm>
                <a:off x="2691" y="1296"/>
                <a:ext cx="573" cy="7"/>
              </a:xfrm>
              <a:prstGeom prst="line">
                <a:avLst/>
              </a:prstGeom>
              <a:noFill/>
              <a:ln w="57150">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11" name="Freeform 12">
              <a:extLst>
                <a:ext uri="{FF2B5EF4-FFF2-40B4-BE49-F238E27FC236}">
                  <a16:creationId xmlns:a16="http://schemas.microsoft.com/office/drawing/2014/main" id="{1332452A-F70D-AB76-332A-7E1D659E5804}"/>
                </a:ext>
              </a:extLst>
            </p:cNvPr>
            <p:cNvSpPr>
              <a:spLocks/>
            </p:cNvSpPr>
            <p:nvPr/>
          </p:nvSpPr>
          <p:spPr bwMode="auto">
            <a:xfrm>
              <a:off x="3264" y="1302"/>
              <a:ext cx="518" cy="749"/>
            </a:xfrm>
            <a:custGeom>
              <a:avLst/>
              <a:gdLst/>
              <a:ahLst/>
              <a:cxnLst>
                <a:cxn ang="0">
                  <a:pos x="0" y="0"/>
                </a:cxn>
                <a:cxn ang="0">
                  <a:pos x="77" y="7"/>
                </a:cxn>
                <a:cxn ang="0">
                  <a:pos x="115" y="64"/>
                </a:cxn>
                <a:cxn ang="0">
                  <a:pos x="153" y="77"/>
                </a:cxn>
                <a:cxn ang="0">
                  <a:pos x="179" y="109"/>
                </a:cxn>
                <a:cxn ang="0">
                  <a:pos x="205" y="148"/>
                </a:cxn>
                <a:cxn ang="0">
                  <a:pos x="237" y="205"/>
                </a:cxn>
                <a:cxn ang="0">
                  <a:pos x="275" y="231"/>
                </a:cxn>
                <a:cxn ang="0">
                  <a:pos x="294" y="269"/>
                </a:cxn>
                <a:cxn ang="0">
                  <a:pos x="377" y="493"/>
                </a:cxn>
                <a:cxn ang="0">
                  <a:pos x="429" y="576"/>
                </a:cxn>
                <a:cxn ang="0">
                  <a:pos x="493" y="692"/>
                </a:cxn>
                <a:cxn ang="0">
                  <a:pos x="505" y="730"/>
                </a:cxn>
                <a:cxn ang="0">
                  <a:pos x="518" y="749"/>
                </a:cxn>
              </a:cxnLst>
              <a:rect l="0" t="0" r="r" b="b"/>
              <a:pathLst>
                <a:path w="518" h="749">
                  <a:moveTo>
                    <a:pt x="0" y="0"/>
                  </a:moveTo>
                  <a:cubicBezTo>
                    <a:pt x="26" y="2"/>
                    <a:pt x="52" y="0"/>
                    <a:pt x="77" y="7"/>
                  </a:cubicBezTo>
                  <a:cubicBezTo>
                    <a:pt x="103" y="14"/>
                    <a:pt x="97" y="49"/>
                    <a:pt x="115" y="64"/>
                  </a:cubicBezTo>
                  <a:cubicBezTo>
                    <a:pt x="118" y="66"/>
                    <a:pt x="150" y="76"/>
                    <a:pt x="153" y="77"/>
                  </a:cubicBezTo>
                  <a:cubicBezTo>
                    <a:pt x="190" y="101"/>
                    <a:pt x="161" y="76"/>
                    <a:pt x="179" y="109"/>
                  </a:cubicBezTo>
                  <a:cubicBezTo>
                    <a:pt x="187" y="123"/>
                    <a:pt x="205" y="148"/>
                    <a:pt x="205" y="148"/>
                  </a:cubicBezTo>
                  <a:cubicBezTo>
                    <a:pt x="212" y="169"/>
                    <a:pt x="217" y="191"/>
                    <a:pt x="237" y="205"/>
                  </a:cubicBezTo>
                  <a:cubicBezTo>
                    <a:pt x="250" y="214"/>
                    <a:pt x="275" y="231"/>
                    <a:pt x="275" y="231"/>
                  </a:cubicBezTo>
                  <a:cubicBezTo>
                    <a:pt x="279" y="245"/>
                    <a:pt x="291" y="255"/>
                    <a:pt x="294" y="269"/>
                  </a:cubicBezTo>
                  <a:cubicBezTo>
                    <a:pt x="315" y="371"/>
                    <a:pt x="301" y="417"/>
                    <a:pt x="377" y="493"/>
                  </a:cubicBezTo>
                  <a:cubicBezTo>
                    <a:pt x="388" y="524"/>
                    <a:pt x="405" y="553"/>
                    <a:pt x="429" y="576"/>
                  </a:cubicBezTo>
                  <a:cubicBezTo>
                    <a:pt x="442" y="619"/>
                    <a:pt x="479" y="649"/>
                    <a:pt x="493" y="692"/>
                  </a:cubicBezTo>
                  <a:cubicBezTo>
                    <a:pt x="497" y="705"/>
                    <a:pt x="497" y="719"/>
                    <a:pt x="505" y="730"/>
                  </a:cubicBezTo>
                  <a:cubicBezTo>
                    <a:pt x="509" y="736"/>
                    <a:pt x="518" y="749"/>
                    <a:pt x="518" y="749"/>
                  </a:cubicBezTo>
                </a:path>
              </a:pathLst>
            </a:custGeom>
            <a:noFill/>
            <a:ln w="57150" cmpd="sng">
              <a:solidFill>
                <a:srgbClr val="FF3300"/>
              </a:solidFill>
              <a:round/>
              <a:headEnd type="none" w="med" len="med"/>
              <a:tailEnd type="arrow" w="med" len="sm"/>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7" name="Freeform 13">
            <a:extLst>
              <a:ext uri="{FF2B5EF4-FFF2-40B4-BE49-F238E27FC236}">
                <a16:creationId xmlns:a16="http://schemas.microsoft.com/office/drawing/2014/main" id="{2C916C7A-F9AA-9D45-9CD1-A168C4EED3D4}"/>
              </a:ext>
            </a:extLst>
          </p:cNvPr>
          <p:cNvSpPr>
            <a:spLocks/>
          </p:cNvSpPr>
          <p:nvPr/>
        </p:nvSpPr>
        <p:spPr bwMode="auto">
          <a:xfrm>
            <a:off x="1047006" y="2669935"/>
            <a:ext cx="1588" cy="1588713"/>
          </a:xfrm>
          <a:custGeom>
            <a:avLst/>
            <a:gdLst/>
            <a:ahLst/>
            <a:cxnLst>
              <a:cxn ang="0">
                <a:pos x="0" y="1169"/>
              </a:cxn>
              <a:cxn ang="0">
                <a:pos x="0" y="0"/>
              </a:cxn>
            </a:cxnLst>
            <a:rect l="0" t="0" r="r" b="b"/>
            <a:pathLst>
              <a:path w="1" h="1169">
                <a:moveTo>
                  <a:pt x="0" y="1169"/>
                </a:moveTo>
                <a:lnTo>
                  <a:pt x="0" y="0"/>
                </a:lnTo>
              </a:path>
            </a:pathLst>
          </a:custGeom>
          <a:noFill/>
          <a:ln w="38100" cmpd="sng">
            <a:solidFill>
              <a:sysClr val="windowText" lastClr="000000">
                <a:lumMod val="65000"/>
                <a:lumOff val="35000"/>
              </a:sysClr>
            </a:solidFill>
            <a:round/>
            <a:headEnd type="none" w="med" len="med"/>
            <a:tailEnd type="arrow" w="med" len="me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8" name="Line 17">
            <a:extLst>
              <a:ext uri="{FF2B5EF4-FFF2-40B4-BE49-F238E27FC236}">
                <a16:creationId xmlns:a16="http://schemas.microsoft.com/office/drawing/2014/main" id="{0C60C2E0-6D44-01D0-B759-CB93E6F4039F}"/>
              </a:ext>
            </a:extLst>
          </p:cNvPr>
          <p:cNvSpPr>
            <a:spLocks noChangeShapeType="1"/>
          </p:cNvSpPr>
          <p:nvPr/>
        </p:nvSpPr>
        <p:spPr bwMode="auto">
          <a:xfrm>
            <a:off x="1051769" y="4239621"/>
            <a:ext cx="4470400" cy="0"/>
          </a:xfrm>
          <a:prstGeom prst="line">
            <a:avLst/>
          </a:prstGeom>
          <a:noFill/>
          <a:ln w="38100">
            <a:solidFill>
              <a:sysClr val="windowText" lastClr="000000">
                <a:lumMod val="65000"/>
                <a:lumOff val="35000"/>
              </a:sysClr>
            </a:solidFill>
            <a:round/>
            <a:headEnd/>
            <a:tailEnd type="arrow" w="med" len="me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50" name="Group 7">
            <a:extLst>
              <a:ext uri="{FF2B5EF4-FFF2-40B4-BE49-F238E27FC236}">
                <a16:creationId xmlns:a16="http://schemas.microsoft.com/office/drawing/2014/main" id="{483DDA66-7132-338B-A919-443B0C306553}"/>
              </a:ext>
            </a:extLst>
          </p:cNvPr>
          <p:cNvGrpSpPr>
            <a:grpSpLocks/>
          </p:cNvGrpSpPr>
          <p:nvPr/>
        </p:nvGrpSpPr>
        <p:grpSpPr bwMode="auto">
          <a:xfrm>
            <a:off x="1047006" y="2427514"/>
            <a:ext cx="4799498" cy="1811252"/>
            <a:chOff x="1155" y="1296"/>
            <a:chExt cx="2627" cy="960"/>
          </a:xfrm>
        </p:grpSpPr>
        <p:sp>
          <p:nvSpPr>
            <p:cNvPr id="219" name="Line 8">
              <a:extLst>
                <a:ext uri="{FF2B5EF4-FFF2-40B4-BE49-F238E27FC236}">
                  <a16:creationId xmlns:a16="http://schemas.microsoft.com/office/drawing/2014/main" id="{1AAFE94B-BC97-AC3D-E5C0-1A1FFF24660B}"/>
                </a:ext>
              </a:extLst>
            </p:cNvPr>
            <p:cNvSpPr>
              <a:spLocks noChangeShapeType="1"/>
            </p:cNvSpPr>
            <p:nvPr/>
          </p:nvSpPr>
          <p:spPr bwMode="auto">
            <a:xfrm flipV="1">
              <a:off x="1155" y="1680"/>
              <a:ext cx="336" cy="576"/>
            </a:xfrm>
            <a:prstGeom prst="line">
              <a:avLst/>
            </a:prstGeom>
            <a:noFill/>
            <a:ln w="3175">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220" name="Group 219">
              <a:extLst>
                <a:ext uri="{FF2B5EF4-FFF2-40B4-BE49-F238E27FC236}">
                  <a16:creationId xmlns:a16="http://schemas.microsoft.com/office/drawing/2014/main" id="{84069ACE-3E13-23B4-2C25-7EE36E9F9129}"/>
                </a:ext>
              </a:extLst>
            </p:cNvPr>
            <p:cNvGrpSpPr>
              <a:grpSpLocks/>
            </p:cNvGrpSpPr>
            <p:nvPr/>
          </p:nvGrpSpPr>
          <p:grpSpPr bwMode="auto">
            <a:xfrm>
              <a:off x="1491" y="1296"/>
              <a:ext cx="1773" cy="384"/>
              <a:chOff x="1491" y="1296"/>
              <a:chExt cx="1773" cy="384"/>
            </a:xfrm>
          </p:grpSpPr>
          <p:sp>
            <p:nvSpPr>
              <p:cNvPr id="222" name="Freeform 10">
                <a:extLst>
                  <a:ext uri="{FF2B5EF4-FFF2-40B4-BE49-F238E27FC236}">
                    <a16:creationId xmlns:a16="http://schemas.microsoft.com/office/drawing/2014/main" id="{CBA96500-0767-E52B-412F-F45492F1F3AA}"/>
                  </a:ext>
                </a:extLst>
              </p:cNvPr>
              <p:cNvSpPr>
                <a:spLocks/>
              </p:cNvSpPr>
              <p:nvPr/>
            </p:nvSpPr>
            <p:spPr bwMode="auto">
              <a:xfrm>
                <a:off x="1491" y="1296"/>
                <a:ext cx="1200" cy="384"/>
              </a:xfrm>
              <a:custGeom>
                <a:avLst/>
                <a:gdLst/>
                <a:ahLst/>
                <a:cxnLst>
                  <a:cxn ang="0">
                    <a:pos x="0" y="384"/>
                  </a:cxn>
                  <a:cxn ang="0">
                    <a:pos x="96" y="288"/>
                  </a:cxn>
                  <a:cxn ang="0">
                    <a:pos x="336" y="144"/>
                  </a:cxn>
                  <a:cxn ang="0">
                    <a:pos x="720" y="48"/>
                  </a:cxn>
                  <a:cxn ang="0">
                    <a:pos x="1200" y="0"/>
                  </a:cxn>
                </a:cxnLst>
                <a:rect l="0" t="0" r="r" b="b"/>
                <a:pathLst>
                  <a:path w="1200" h="384">
                    <a:moveTo>
                      <a:pt x="0" y="384"/>
                    </a:moveTo>
                    <a:cubicBezTo>
                      <a:pt x="20" y="356"/>
                      <a:pt x="40" y="328"/>
                      <a:pt x="96" y="288"/>
                    </a:cubicBezTo>
                    <a:cubicBezTo>
                      <a:pt x="152" y="248"/>
                      <a:pt x="232" y="184"/>
                      <a:pt x="336" y="144"/>
                    </a:cubicBezTo>
                    <a:cubicBezTo>
                      <a:pt x="440" y="104"/>
                      <a:pt x="576" y="72"/>
                      <a:pt x="720" y="48"/>
                    </a:cubicBezTo>
                    <a:cubicBezTo>
                      <a:pt x="864" y="24"/>
                      <a:pt x="1120" y="8"/>
                      <a:pt x="1200" y="0"/>
                    </a:cubicBezTo>
                  </a:path>
                </a:pathLst>
              </a:custGeom>
              <a:noFill/>
              <a:ln w="3175" cmpd="sng">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dirty="0">
                  <a:ln>
                    <a:noFill/>
                  </a:ln>
                  <a:solidFill>
                    <a:prstClr val="black"/>
                  </a:solidFill>
                  <a:effectLst/>
                  <a:uLnTx/>
                  <a:uFillTx/>
                  <a:latin typeface="Helvetica" pitchFamily="34" charset="0"/>
                  <a:cs typeface="Arial" pitchFamily="34" charset="0"/>
                  <a:sym typeface="Helvetica Neue Light"/>
                </a:endParaRPr>
              </a:p>
            </p:txBody>
          </p:sp>
          <p:sp>
            <p:nvSpPr>
              <p:cNvPr id="223" name="Line 11">
                <a:extLst>
                  <a:ext uri="{FF2B5EF4-FFF2-40B4-BE49-F238E27FC236}">
                    <a16:creationId xmlns:a16="http://schemas.microsoft.com/office/drawing/2014/main" id="{1F869D90-150C-A557-8C61-62C635A93C73}"/>
                  </a:ext>
                </a:extLst>
              </p:cNvPr>
              <p:cNvSpPr>
                <a:spLocks noChangeShapeType="1"/>
              </p:cNvSpPr>
              <p:nvPr/>
            </p:nvSpPr>
            <p:spPr bwMode="auto">
              <a:xfrm>
                <a:off x="2691" y="1296"/>
                <a:ext cx="573" cy="7"/>
              </a:xfrm>
              <a:prstGeom prst="line">
                <a:avLst/>
              </a:prstGeom>
              <a:noFill/>
              <a:ln w="3175">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221" name="Freeform 12">
              <a:extLst>
                <a:ext uri="{FF2B5EF4-FFF2-40B4-BE49-F238E27FC236}">
                  <a16:creationId xmlns:a16="http://schemas.microsoft.com/office/drawing/2014/main" id="{0BA2D7C2-B738-817A-E5E3-B766C9D1DA66}"/>
                </a:ext>
              </a:extLst>
            </p:cNvPr>
            <p:cNvSpPr>
              <a:spLocks/>
            </p:cNvSpPr>
            <p:nvPr/>
          </p:nvSpPr>
          <p:spPr bwMode="auto">
            <a:xfrm>
              <a:off x="3264" y="1302"/>
              <a:ext cx="518" cy="749"/>
            </a:xfrm>
            <a:custGeom>
              <a:avLst/>
              <a:gdLst/>
              <a:ahLst/>
              <a:cxnLst>
                <a:cxn ang="0">
                  <a:pos x="0" y="0"/>
                </a:cxn>
                <a:cxn ang="0">
                  <a:pos x="77" y="7"/>
                </a:cxn>
                <a:cxn ang="0">
                  <a:pos x="115" y="64"/>
                </a:cxn>
                <a:cxn ang="0">
                  <a:pos x="153" y="77"/>
                </a:cxn>
                <a:cxn ang="0">
                  <a:pos x="179" y="109"/>
                </a:cxn>
                <a:cxn ang="0">
                  <a:pos x="205" y="148"/>
                </a:cxn>
                <a:cxn ang="0">
                  <a:pos x="237" y="205"/>
                </a:cxn>
                <a:cxn ang="0">
                  <a:pos x="275" y="231"/>
                </a:cxn>
                <a:cxn ang="0">
                  <a:pos x="294" y="269"/>
                </a:cxn>
                <a:cxn ang="0">
                  <a:pos x="377" y="493"/>
                </a:cxn>
                <a:cxn ang="0">
                  <a:pos x="429" y="576"/>
                </a:cxn>
                <a:cxn ang="0">
                  <a:pos x="493" y="692"/>
                </a:cxn>
                <a:cxn ang="0">
                  <a:pos x="505" y="730"/>
                </a:cxn>
                <a:cxn ang="0">
                  <a:pos x="518" y="749"/>
                </a:cxn>
              </a:cxnLst>
              <a:rect l="0" t="0" r="r" b="b"/>
              <a:pathLst>
                <a:path w="518" h="749">
                  <a:moveTo>
                    <a:pt x="0" y="0"/>
                  </a:moveTo>
                  <a:cubicBezTo>
                    <a:pt x="26" y="2"/>
                    <a:pt x="52" y="0"/>
                    <a:pt x="77" y="7"/>
                  </a:cubicBezTo>
                  <a:cubicBezTo>
                    <a:pt x="103" y="14"/>
                    <a:pt x="97" y="49"/>
                    <a:pt x="115" y="64"/>
                  </a:cubicBezTo>
                  <a:cubicBezTo>
                    <a:pt x="118" y="66"/>
                    <a:pt x="150" y="76"/>
                    <a:pt x="153" y="77"/>
                  </a:cubicBezTo>
                  <a:cubicBezTo>
                    <a:pt x="190" y="101"/>
                    <a:pt x="161" y="76"/>
                    <a:pt x="179" y="109"/>
                  </a:cubicBezTo>
                  <a:cubicBezTo>
                    <a:pt x="187" y="123"/>
                    <a:pt x="205" y="148"/>
                    <a:pt x="205" y="148"/>
                  </a:cubicBezTo>
                  <a:cubicBezTo>
                    <a:pt x="212" y="169"/>
                    <a:pt x="217" y="191"/>
                    <a:pt x="237" y="205"/>
                  </a:cubicBezTo>
                  <a:cubicBezTo>
                    <a:pt x="250" y="214"/>
                    <a:pt x="275" y="231"/>
                    <a:pt x="275" y="231"/>
                  </a:cubicBezTo>
                  <a:cubicBezTo>
                    <a:pt x="279" y="245"/>
                    <a:pt x="291" y="255"/>
                    <a:pt x="294" y="269"/>
                  </a:cubicBezTo>
                  <a:cubicBezTo>
                    <a:pt x="315" y="371"/>
                    <a:pt x="301" y="417"/>
                    <a:pt x="377" y="493"/>
                  </a:cubicBezTo>
                  <a:cubicBezTo>
                    <a:pt x="388" y="524"/>
                    <a:pt x="405" y="553"/>
                    <a:pt x="429" y="576"/>
                  </a:cubicBezTo>
                  <a:cubicBezTo>
                    <a:pt x="442" y="619"/>
                    <a:pt x="479" y="649"/>
                    <a:pt x="493" y="692"/>
                  </a:cubicBezTo>
                  <a:cubicBezTo>
                    <a:pt x="497" y="705"/>
                    <a:pt x="497" y="719"/>
                    <a:pt x="505" y="730"/>
                  </a:cubicBezTo>
                  <a:cubicBezTo>
                    <a:pt x="509" y="736"/>
                    <a:pt x="518" y="749"/>
                    <a:pt x="518" y="749"/>
                  </a:cubicBezTo>
                </a:path>
              </a:pathLst>
            </a:custGeom>
            <a:noFill/>
            <a:ln w="3175" cmpd="sng">
              <a:solidFill>
                <a:srgbClr val="FF3300"/>
              </a:solidFill>
              <a:round/>
              <a:headEnd type="none" w="med" len="med"/>
              <a:tailEnd type="arrow" w="med" len="sm"/>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nvGrpSpPr>
          <p:cNvPr id="224" name="Group 7">
            <a:extLst>
              <a:ext uri="{FF2B5EF4-FFF2-40B4-BE49-F238E27FC236}">
                <a16:creationId xmlns:a16="http://schemas.microsoft.com/office/drawing/2014/main" id="{90E226C1-E71B-EA1D-7E97-63B7122058A8}"/>
              </a:ext>
            </a:extLst>
          </p:cNvPr>
          <p:cNvGrpSpPr>
            <a:grpSpLocks/>
          </p:cNvGrpSpPr>
          <p:nvPr/>
        </p:nvGrpSpPr>
        <p:grpSpPr bwMode="auto">
          <a:xfrm>
            <a:off x="1062655" y="3223062"/>
            <a:ext cx="3444906" cy="992244"/>
            <a:chOff x="1155" y="1296"/>
            <a:chExt cx="2627" cy="960"/>
          </a:xfrm>
        </p:grpSpPr>
        <p:sp>
          <p:nvSpPr>
            <p:cNvPr id="225" name="Line 8">
              <a:extLst>
                <a:ext uri="{FF2B5EF4-FFF2-40B4-BE49-F238E27FC236}">
                  <a16:creationId xmlns:a16="http://schemas.microsoft.com/office/drawing/2014/main" id="{5BF7CE59-F91C-1E7C-B663-38415445DC52}"/>
                </a:ext>
              </a:extLst>
            </p:cNvPr>
            <p:cNvSpPr>
              <a:spLocks noChangeShapeType="1"/>
            </p:cNvSpPr>
            <p:nvPr/>
          </p:nvSpPr>
          <p:spPr bwMode="auto">
            <a:xfrm flipV="1">
              <a:off x="1155" y="1680"/>
              <a:ext cx="336" cy="576"/>
            </a:xfrm>
            <a:prstGeom prst="line">
              <a:avLst/>
            </a:prstGeom>
            <a:noFill/>
            <a:ln w="3175">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226" name="Group 225">
              <a:extLst>
                <a:ext uri="{FF2B5EF4-FFF2-40B4-BE49-F238E27FC236}">
                  <a16:creationId xmlns:a16="http://schemas.microsoft.com/office/drawing/2014/main" id="{D491943C-7733-AF97-F737-885A550BA416}"/>
                </a:ext>
              </a:extLst>
            </p:cNvPr>
            <p:cNvGrpSpPr>
              <a:grpSpLocks/>
            </p:cNvGrpSpPr>
            <p:nvPr/>
          </p:nvGrpSpPr>
          <p:grpSpPr bwMode="auto">
            <a:xfrm>
              <a:off x="1491" y="1296"/>
              <a:ext cx="1773" cy="384"/>
              <a:chOff x="1491" y="1296"/>
              <a:chExt cx="1773" cy="384"/>
            </a:xfrm>
          </p:grpSpPr>
          <p:sp>
            <p:nvSpPr>
              <p:cNvPr id="228" name="Freeform 10">
                <a:extLst>
                  <a:ext uri="{FF2B5EF4-FFF2-40B4-BE49-F238E27FC236}">
                    <a16:creationId xmlns:a16="http://schemas.microsoft.com/office/drawing/2014/main" id="{1EB6206F-1220-E65B-41FD-7E269DB6189C}"/>
                  </a:ext>
                </a:extLst>
              </p:cNvPr>
              <p:cNvSpPr>
                <a:spLocks/>
              </p:cNvSpPr>
              <p:nvPr/>
            </p:nvSpPr>
            <p:spPr bwMode="auto">
              <a:xfrm>
                <a:off x="1491" y="1296"/>
                <a:ext cx="1200" cy="384"/>
              </a:xfrm>
              <a:custGeom>
                <a:avLst/>
                <a:gdLst/>
                <a:ahLst/>
                <a:cxnLst>
                  <a:cxn ang="0">
                    <a:pos x="0" y="384"/>
                  </a:cxn>
                  <a:cxn ang="0">
                    <a:pos x="96" y="288"/>
                  </a:cxn>
                  <a:cxn ang="0">
                    <a:pos x="336" y="144"/>
                  </a:cxn>
                  <a:cxn ang="0">
                    <a:pos x="720" y="48"/>
                  </a:cxn>
                  <a:cxn ang="0">
                    <a:pos x="1200" y="0"/>
                  </a:cxn>
                </a:cxnLst>
                <a:rect l="0" t="0" r="r" b="b"/>
                <a:pathLst>
                  <a:path w="1200" h="384">
                    <a:moveTo>
                      <a:pt x="0" y="384"/>
                    </a:moveTo>
                    <a:cubicBezTo>
                      <a:pt x="20" y="356"/>
                      <a:pt x="40" y="328"/>
                      <a:pt x="96" y="288"/>
                    </a:cubicBezTo>
                    <a:cubicBezTo>
                      <a:pt x="152" y="248"/>
                      <a:pt x="232" y="184"/>
                      <a:pt x="336" y="144"/>
                    </a:cubicBezTo>
                    <a:cubicBezTo>
                      <a:pt x="440" y="104"/>
                      <a:pt x="576" y="72"/>
                      <a:pt x="720" y="48"/>
                    </a:cubicBezTo>
                    <a:cubicBezTo>
                      <a:pt x="864" y="24"/>
                      <a:pt x="1120" y="8"/>
                      <a:pt x="1200" y="0"/>
                    </a:cubicBezTo>
                  </a:path>
                </a:pathLst>
              </a:custGeom>
              <a:noFill/>
              <a:ln w="3175" cmpd="sng">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dirty="0">
                  <a:ln>
                    <a:noFill/>
                  </a:ln>
                  <a:solidFill>
                    <a:prstClr val="black"/>
                  </a:solidFill>
                  <a:effectLst/>
                  <a:uLnTx/>
                  <a:uFillTx/>
                  <a:latin typeface="Helvetica" pitchFamily="34" charset="0"/>
                  <a:cs typeface="Arial" pitchFamily="34" charset="0"/>
                  <a:sym typeface="Helvetica Neue Light"/>
                </a:endParaRPr>
              </a:p>
            </p:txBody>
          </p:sp>
          <p:sp>
            <p:nvSpPr>
              <p:cNvPr id="229" name="Line 11">
                <a:extLst>
                  <a:ext uri="{FF2B5EF4-FFF2-40B4-BE49-F238E27FC236}">
                    <a16:creationId xmlns:a16="http://schemas.microsoft.com/office/drawing/2014/main" id="{FFA2EEA8-A3CD-9DF2-8FEC-8ECDAEACE651}"/>
                  </a:ext>
                </a:extLst>
              </p:cNvPr>
              <p:cNvSpPr>
                <a:spLocks noChangeShapeType="1"/>
              </p:cNvSpPr>
              <p:nvPr/>
            </p:nvSpPr>
            <p:spPr bwMode="auto">
              <a:xfrm>
                <a:off x="2691" y="1296"/>
                <a:ext cx="573" cy="7"/>
              </a:xfrm>
              <a:prstGeom prst="line">
                <a:avLst/>
              </a:prstGeom>
              <a:noFill/>
              <a:ln w="3175">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227" name="Freeform 12">
              <a:extLst>
                <a:ext uri="{FF2B5EF4-FFF2-40B4-BE49-F238E27FC236}">
                  <a16:creationId xmlns:a16="http://schemas.microsoft.com/office/drawing/2014/main" id="{BC2ACA69-C2AA-EF76-38DD-CCFC93A7F5B8}"/>
                </a:ext>
              </a:extLst>
            </p:cNvPr>
            <p:cNvSpPr>
              <a:spLocks/>
            </p:cNvSpPr>
            <p:nvPr/>
          </p:nvSpPr>
          <p:spPr bwMode="auto">
            <a:xfrm>
              <a:off x="3264" y="1302"/>
              <a:ext cx="518" cy="749"/>
            </a:xfrm>
            <a:custGeom>
              <a:avLst/>
              <a:gdLst/>
              <a:ahLst/>
              <a:cxnLst>
                <a:cxn ang="0">
                  <a:pos x="0" y="0"/>
                </a:cxn>
                <a:cxn ang="0">
                  <a:pos x="77" y="7"/>
                </a:cxn>
                <a:cxn ang="0">
                  <a:pos x="115" y="64"/>
                </a:cxn>
                <a:cxn ang="0">
                  <a:pos x="153" y="77"/>
                </a:cxn>
                <a:cxn ang="0">
                  <a:pos x="179" y="109"/>
                </a:cxn>
                <a:cxn ang="0">
                  <a:pos x="205" y="148"/>
                </a:cxn>
                <a:cxn ang="0">
                  <a:pos x="237" y="205"/>
                </a:cxn>
                <a:cxn ang="0">
                  <a:pos x="275" y="231"/>
                </a:cxn>
                <a:cxn ang="0">
                  <a:pos x="294" y="269"/>
                </a:cxn>
                <a:cxn ang="0">
                  <a:pos x="377" y="493"/>
                </a:cxn>
                <a:cxn ang="0">
                  <a:pos x="429" y="576"/>
                </a:cxn>
                <a:cxn ang="0">
                  <a:pos x="493" y="692"/>
                </a:cxn>
                <a:cxn ang="0">
                  <a:pos x="505" y="730"/>
                </a:cxn>
                <a:cxn ang="0">
                  <a:pos x="518" y="749"/>
                </a:cxn>
              </a:cxnLst>
              <a:rect l="0" t="0" r="r" b="b"/>
              <a:pathLst>
                <a:path w="518" h="749">
                  <a:moveTo>
                    <a:pt x="0" y="0"/>
                  </a:moveTo>
                  <a:cubicBezTo>
                    <a:pt x="26" y="2"/>
                    <a:pt x="52" y="0"/>
                    <a:pt x="77" y="7"/>
                  </a:cubicBezTo>
                  <a:cubicBezTo>
                    <a:pt x="103" y="14"/>
                    <a:pt x="97" y="49"/>
                    <a:pt x="115" y="64"/>
                  </a:cubicBezTo>
                  <a:cubicBezTo>
                    <a:pt x="118" y="66"/>
                    <a:pt x="150" y="76"/>
                    <a:pt x="153" y="77"/>
                  </a:cubicBezTo>
                  <a:cubicBezTo>
                    <a:pt x="190" y="101"/>
                    <a:pt x="161" y="76"/>
                    <a:pt x="179" y="109"/>
                  </a:cubicBezTo>
                  <a:cubicBezTo>
                    <a:pt x="187" y="123"/>
                    <a:pt x="205" y="148"/>
                    <a:pt x="205" y="148"/>
                  </a:cubicBezTo>
                  <a:cubicBezTo>
                    <a:pt x="212" y="169"/>
                    <a:pt x="217" y="191"/>
                    <a:pt x="237" y="205"/>
                  </a:cubicBezTo>
                  <a:cubicBezTo>
                    <a:pt x="250" y="214"/>
                    <a:pt x="275" y="231"/>
                    <a:pt x="275" y="231"/>
                  </a:cubicBezTo>
                  <a:cubicBezTo>
                    <a:pt x="279" y="245"/>
                    <a:pt x="291" y="255"/>
                    <a:pt x="294" y="269"/>
                  </a:cubicBezTo>
                  <a:cubicBezTo>
                    <a:pt x="315" y="371"/>
                    <a:pt x="301" y="417"/>
                    <a:pt x="377" y="493"/>
                  </a:cubicBezTo>
                  <a:cubicBezTo>
                    <a:pt x="388" y="524"/>
                    <a:pt x="405" y="553"/>
                    <a:pt x="429" y="576"/>
                  </a:cubicBezTo>
                  <a:cubicBezTo>
                    <a:pt x="442" y="619"/>
                    <a:pt x="479" y="649"/>
                    <a:pt x="493" y="692"/>
                  </a:cubicBezTo>
                  <a:cubicBezTo>
                    <a:pt x="497" y="705"/>
                    <a:pt x="497" y="719"/>
                    <a:pt x="505" y="730"/>
                  </a:cubicBezTo>
                  <a:cubicBezTo>
                    <a:pt x="509" y="736"/>
                    <a:pt x="518" y="749"/>
                    <a:pt x="518" y="749"/>
                  </a:cubicBezTo>
                </a:path>
              </a:pathLst>
            </a:custGeom>
            <a:noFill/>
            <a:ln w="3175" cmpd="sng">
              <a:solidFill>
                <a:srgbClr val="FF3300"/>
              </a:solidFill>
              <a:round/>
              <a:headEnd type="none" w="med" len="med"/>
              <a:tailEnd type="arrow" w="med" len="sm"/>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Tree>
    <p:extLst>
      <p:ext uri="{BB962C8B-B14F-4D97-AF65-F5344CB8AC3E}">
        <p14:creationId xmlns:p14="http://schemas.microsoft.com/office/powerpoint/2010/main" val="3287515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latin typeface="+mn-lt"/>
              </a:rPr>
              <a:t>Uncertainty in pushover curves</a:t>
            </a:r>
          </a:p>
        </p:txBody>
      </p:sp>
      <p:sp>
        <p:nvSpPr>
          <p:cNvPr id="2" name="Text Box 2">
            <a:extLst>
              <a:ext uri="{FF2B5EF4-FFF2-40B4-BE49-F238E27FC236}">
                <a16:creationId xmlns:a16="http://schemas.microsoft.com/office/drawing/2014/main" id="{CF2B30BB-EECC-DFD3-1A0D-A0E336C46AC8}"/>
              </a:ext>
            </a:extLst>
          </p:cNvPr>
          <p:cNvSpPr txBox="1">
            <a:spLocks noChangeArrowheads="1"/>
          </p:cNvSpPr>
          <p:nvPr/>
        </p:nvSpPr>
        <p:spPr bwMode="auto">
          <a:xfrm rot="6889">
            <a:off x="183404" y="2676543"/>
            <a:ext cx="685800" cy="523220"/>
          </a:xfrm>
          <a:prstGeom prst="rect">
            <a:avLst/>
          </a:prstGeom>
          <a:noFill/>
          <a:ln w="9525">
            <a:noFill/>
            <a:miter lim="800000"/>
            <a:headEnd/>
            <a:tailEnd/>
          </a:ln>
          <a:effectLst/>
        </p:spPr>
        <p:txBody>
          <a:bodyPr lIns="91113" tIns="45557" rIns="91113" bIns="45557">
            <a:spAutoFit/>
          </a:bodyPr>
          <a:lstStyle/>
          <a:p>
            <a:pPr defTabSz="911218" eaLnBrk="0" fontAlgn="base" hangingPunct="0">
              <a:spcBef>
                <a:spcPct val="50000"/>
              </a:spcBef>
              <a:spcAft>
                <a:spcPct val="0"/>
              </a:spcAft>
            </a:pPr>
            <a:r>
              <a:rPr lang="en-US" sz="1400" dirty="0">
                <a:solidFill>
                  <a:prstClr val="black"/>
                </a:solidFill>
                <a:latin typeface="Helvetica" pitchFamily="34" charset="0"/>
                <a:cs typeface="Arial" pitchFamily="34" charset="0"/>
                <a:sym typeface="Helvetica Neue Light"/>
              </a:rPr>
              <a:t>Base Shear</a:t>
            </a:r>
          </a:p>
        </p:txBody>
      </p:sp>
      <p:sp>
        <p:nvSpPr>
          <p:cNvPr id="3" name="Text Box 3">
            <a:extLst>
              <a:ext uri="{FF2B5EF4-FFF2-40B4-BE49-F238E27FC236}">
                <a16:creationId xmlns:a16="http://schemas.microsoft.com/office/drawing/2014/main" id="{37FF0119-20F3-942D-2E27-F8CECB0FA3D4}"/>
              </a:ext>
            </a:extLst>
          </p:cNvPr>
          <p:cNvSpPr txBox="1">
            <a:spLocks noChangeArrowheads="1"/>
          </p:cNvSpPr>
          <p:nvPr/>
        </p:nvSpPr>
        <p:spPr bwMode="auto">
          <a:xfrm>
            <a:off x="2757067" y="4238766"/>
            <a:ext cx="1295400" cy="308737"/>
          </a:xfrm>
          <a:prstGeom prst="rect">
            <a:avLst/>
          </a:prstGeom>
          <a:noFill/>
          <a:ln w="9525">
            <a:noFill/>
            <a:miter lim="800000"/>
            <a:headEnd/>
            <a:tailEnd/>
          </a:ln>
          <a:effectLst/>
        </p:spPr>
        <p:txBody>
          <a:bodyPr lIns="91113" tIns="45557" rIns="91113" bIns="45557">
            <a:spAutoFit/>
          </a:bodyPr>
          <a:lstStyle/>
          <a:p>
            <a:pPr defTabSz="911218" eaLnBrk="0" fontAlgn="base" hangingPunct="0">
              <a:spcBef>
                <a:spcPct val="50000"/>
              </a:spcBef>
              <a:spcAft>
                <a:spcPct val="0"/>
              </a:spcAft>
            </a:pPr>
            <a:r>
              <a:rPr lang="en-US" sz="1400" dirty="0">
                <a:solidFill>
                  <a:prstClr val="black"/>
                </a:solidFill>
                <a:latin typeface="Helvetica" pitchFamily="34" charset="0"/>
                <a:cs typeface="Arial" pitchFamily="34" charset="0"/>
                <a:sym typeface="Helvetica Neue Light"/>
              </a:rPr>
              <a:t>Deformation</a:t>
            </a:r>
            <a:endParaRPr lang="en-US" sz="1600" dirty="0">
              <a:solidFill>
                <a:prstClr val="black"/>
              </a:solidFill>
              <a:latin typeface="Helvetica" pitchFamily="34" charset="0"/>
              <a:cs typeface="Arial" pitchFamily="34" charset="0"/>
              <a:sym typeface="Helvetica Neue Light"/>
            </a:endParaRPr>
          </a:p>
        </p:txBody>
      </p:sp>
      <p:grpSp>
        <p:nvGrpSpPr>
          <p:cNvPr id="6" name="Group 7">
            <a:extLst>
              <a:ext uri="{FF2B5EF4-FFF2-40B4-BE49-F238E27FC236}">
                <a16:creationId xmlns:a16="http://schemas.microsoft.com/office/drawing/2014/main" id="{472D2A15-8B80-E6D1-E40A-9E7502A0A106}"/>
              </a:ext>
            </a:extLst>
          </p:cNvPr>
          <p:cNvGrpSpPr>
            <a:grpSpLocks/>
          </p:cNvGrpSpPr>
          <p:nvPr/>
        </p:nvGrpSpPr>
        <p:grpSpPr bwMode="auto">
          <a:xfrm>
            <a:off x="1051769" y="2944460"/>
            <a:ext cx="4170363" cy="1304674"/>
            <a:chOff x="1155" y="1296"/>
            <a:chExt cx="2627" cy="960"/>
          </a:xfrm>
        </p:grpSpPr>
        <p:sp>
          <p:nvSpPr>
            <p:cNvPr id="9" name="Line 8">
              <a:extLst>
                <a:ext uri="{FF2B5EF4-FFF2-40B4-BE49-F238E27FC236}">
                  <a16:creationId xmlns:a16="http://schemas.microsoft.com/office/drawing/2014/main" id="{A99B0CFE-410B-A544-BC5E-8AA7EA24BB83}"/>
                </a:ext>
              </a:extLst>
            </p:cNvPr>
            <p:cNvSpPr>
              <a:spLocks noChangeShapeType="1"/>
            </p:cNvSpPr>
            <p:nvPr/>
          </p:nvSpPr>
          <p:spPr bwMode="auto">
            <a:xfrm flipV="1">
              <a:off x="1155" y="1680"/>
              <a:ext cx="336" cy="576"/>
            </a:xfrm>
            <a:prstGeom prst="line">
              <a:avLst/>
            </a:prstGeom>
            <a:noFill/>
            <a:ln w="57150">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10" name="Group 9">
              <a:extLst>
                <a:ext uri="{FF2B5EF4-FFF2-40B4-BE49-F238E27FC236}">
                  <a16:creationId xmlns:a16="http://schemas.microsoft.com/office/drawing/2014/main" id="{5B794653-DBF9-7775-DD89-EF2201C4AC91}"/>
                </a:ext>
              </a:extLst>
            </p:cNvPr>
            <p:cNvGrpSpPr>
              <a:grpSpLocks/>
            </p:cNvGrpSpPr>
            <p:nvPr/>
          </p:nvGrpSpPr>
          <p:grpSpPr bwMode="auto">
            <a:xfrm>
              <a:off x="1491" y="1296"/>
              <a:ext cx="1773" cy="384"/>
              <a:chOff x="1491" y="1296"/>
              <a:chExt cx="1773" cy="384"/>
            </a:xfrm>
          </p:grpSpPr>
          <p:sp>
            <p:nvSpPr>
              <p:cNvPr id="12" name="Freeform 10">
                <a:extLst>
                  <a:ext uri="{FF2B5EF4-FFF2-40B4-BE49-F238E27FC236}">
                    <a16:creationId xmlns:a16="http://schemas.microsoft.com/office/drawing/2014/main" id="{66E3C34A-CE5A-1568-668B-DFC59EA0F6B4}"/>
                  </a:ext>
                </a:extLst>
              </p:cNvPr>
              <p:cNvSpPr>
                <a:spLocks/>
              </p:cNvSpPr>
              <p:nvPr/>
            </p:nvSpPr>
            <p:spPr bwMode="auto">
              <a:xfrm>
                <a:off x="1491" y="1296"/>
                <a:ext cx="1200" cy="384"/>
              </a:xfrm>
              <a:custGeom>
                <a:avLst/>
                <a:gdLst/>
                <a:ahLst/>
                <a:cxnLst>
                  <a:cxn ang="0">
                    <a:pos x="0" y="384"/>
                  </a:cxn>
                  <a:cxn ang="0">
                    <a:pos x="96" y="288"/>
                  </a:cxn>
                  <a:cxn ang="0">
                    <a:pos x="336" y="144"/>
                  </a:cxn>
                  <a:cxn ang="0">
                    <a:pos x="720" y="48"/>
                  </a:cxn>
                  <a:cxn ang="0">
                    <a:pos x="1200" y="0"/>
                  </a:cxn>
                </a:cxnLst>
                <a:rect l="0" t="0" r="r" b="b"/>
                <a:pathLst>
                  <a:path w="1200" h="384">
                    <a:moveTo>
                      <a:pt x="0" y="384"/>
                    </a:moveTo>
                    <a:cubicBezTo>
                      <a:pt x="20" y="356"/>
                      <a:pt x="40" y="328"/>
                      <a:pt x="96" y="288"/>
                    </a:cubicBezTo>
                    <a:cubicBezTo>
                      <a:pt x="152" y="248"/>
                      <a:pt x="232" y="184"/>
                      <a:pt x="336" y="144"/>
                    </a:cubicBezTo>
                    <a:cubicBezTo>
                      <a:pt x="440" y="104"/>
                      <a:pt x="576" y="72"/>
                      <a:pt x="720" y="48"/>
                    </a:cubicBezTo>
                    <a:cubicBezTo>
                      <a:pt x="864" y="24"/>
                      <a:pt x="1120" y="8"/>
                      <a:pt x="1200" y="0"/>
                    </a:cubicBezTo>
                  </a:path>
                </a:pathLst>
              </a:custGeom>
              <a:noFill/>
              <a:ln w="57150" cmpd="sng">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13" name="Line 11">
                <a:extLst>
                  <a:ext uri="{FF2B5EF4-FFF2-40B4-BE49-F238E27FC236}">
                    <a16:creationId xmlns:a16="http://schemas.microsoft.com/office/drawing/2014/main" id="{400B8039-2759-42E0-C554-0B25F91213C5}"/>
                  </a:ext>
                </a:extLst>
              </p:cNvPr>
              <p:cNvSpPr>
                <a:spLocks noChangeShapeType="1"/>
              </p:cNvSpPr>
              <p:nvPr/>
            </p:nvSpPr>
            <p:spPr bwMode="auto">
              <a:xfrm>
                <a:off x="2691" y="1296"/>
                <a:ext cx="573" cy="7"/>
              </a:xfrm>
              <a:prstGeom prst="line">
                <a:avLst/>
              </a:prstGeom>
              <a:noFill/>
              <a:ln w="57150">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11" name="Freeform 12">
              <a:extLst>
                <a:ext uri="{FF2B5EF4-FFF2-40B4-BE49-F238E27FC236}">
                  <a16:creationId xmlns:a16="http://schemas.microsoft.com/office/drawing/2014/main" id="{1332452A-F70D-AB76-332A-7E1D659E5804}"/>
                </a:ext>
              </a:extLst>
            </p:cNvPr>
            <p:cNvSpPr>
              <a:spLocks/>
            </p:cNvSpPr>
            <p:nvPr/>
          </p:nvSpPr>
          <p:spPr bwMode="auto">
            <a:xfrm>
              <a:off x="3264" y="1302"/>
              <a:ext cx="518" cy="749"/>
            </a:xfrm>
            <a:custGeom>
              <a:avLst/>
              <a:gdLst/>
              <a:ahLst/>
              <a:cxnLst>
                <a:cxn ang="0">
                  <a:pos x="0" y="0"/>
                </a:cxn>
                <a:cxn ang="0">
                  <a:pos x="77" y="7"/>
                </a:cxn>
                <a:cxn ang="0">
                  <a:pos x="115" y="64"/>
                </a:cxn>
                <a:cxn ang="0">
                  <a:pos x="153" y="77"/>
                </a:cxn>
                <a:cxn ang="0">
                  <a:pos x="179" y="109"/>
                </a:cxn>
                <a:cxn ang="0">
                  <a:pos x="205" y="148"/>
                </a:cxn>
                <a:cxn ang="0">
                  <a:pos x="237" y="205"/>
                </a:cxn>
                <a:cxn ang="0">
                  <a:pos x="275" y="231"/>
                </a:cxn>
                <a:cxn ang="0">
                  <a:pos x="294" y="269"/>
                </a:cxn>
                <a:cxn ang="0">
                  <a:pos x="377" y="493"/>
                </a:cxn>
                <a:cxn ang="0">
                  <a:pos x="429" y="576"/>
                </a:cxn>
                <a:cxn ang="0">
                  <a:pos x="493" y="692"/>
                </a:cxn>
                <a:cxn ang="0">
                  <a:pos x="505" y="730"/>
                </a:cxn>
                <a:cxn ang="0">
                  <a:pos x="518" y="749"/>
                </a:cxn>
              </a:cxnLst>
              <a:rect l="0" t="0" r="r" b="b"/>
              <a:pathLst>
                <a:path w="518" h="749">
                  <a:moveTo>
                    <a:pt x="0" y="0"/>
                  </a:moveTo>
                  <a:cubicBezTo>
                    <a:pt x="26" y="2"/>
                    <a:pt x="52" y="0"/>
                    <a:pt x="77" y="7"/>
                  </a:cubicBezTo>
                  <a:cubicBezTo>
                    <a:pt x="103" y="14"/>
                    <a:pt x="97" y="49"/>
                    <a:pt x="115" y="64"/>
                  </a:cubicBezTo>
                  <a:cubicBezTo>
                    <a:pt x="118" y="66"/>
                    <a:pt x="150" y="76"/>
                    <a:pt x="153" y="77"/>
                  </a:cubicBezTo>
                  <a:cubicBezTo>
                    <a:pt x="190" y="101"/>
                    <a:pt x="161" y="76"/>
                    <a:pt x="179" y="109"/>
                  </a:cubicBezTo>
                  <a:cubicBezTo>
                    <a:pt x="187" y="123"/>
                    <a:pt x="205" y="148"/>
                    <a:pt x="205" y="148"/>
                  </a:cubicBezTo>
                  <a:cubicBezTo>
                    <a:pt x="212" y="169"/>
                    <a:pt x="217" y="191"/>
                    <a:pt x="237" y="205"/>
                  </a:cubicBezTo>
                  <a:cubicBezTo>
                    <a:pt x="250" y="214"/>
                    <a:pt x="275" y="231"/>
                    <a:pt x="275" y="231"/>
                  </a:cubicBezTo>
                  <a:cubicBezTo>
                    <a:pt x="279" y="245"/>
                    <a:pt x="291" y="255"/>
                    <a:pt x="294" y="269"/>
                  </a:cubicBezTo>
                  <a:cubicBezTo>
                    <a:pt x="315" y="371"/>
                    <a:pt x="301" y="417"/>
                    <a:pt x="377" y="493"/>
                  </a:cubicBezTo>
                  <a:cubicBezTo>
                    <a:pt x="388" y="524"/>
                    <a:pt x="405" y="553"/>
                    <a:pt x="429" y="576"/>
                  </a:cubicBezTo>
                  <a:cubicBezTo>
                    <a:pt x="442" y="619"/>
                    <a:pt x="479" y="649"/>
                    <a:pt x="493" y="692"/>
                  </a:cubicBezTo>
                  <a:cubicBezTo>
                    <a:pt x="497" y="705"/>
                    <a:pt x="497" y="719"/>
                    <a:pt x="505" y="730"/>
                  </a:cubicBezTo>
                  <a:cubicBezTo>
                    <a:pt x="509" y="736"/>
                    <a:pt x="518" y="749"/>
                    <a:pt x="518" y="749"/>
                  </a:cubicBezTo>
                </a:path>
              </a:pathLst>
            </a:custGeom>
            <a:noFill/>
            <a:ln w="57150" cmpd="sng">
              <a:solidFill>
                <a:srgbClr val="FF3300"/>
              </a:solidFill>
              <a:round/>
              <a:headEnd type="none" w="med" len="med"/>
              <a:tailEnd type="arrow" w="med" len="sm"/>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7" name="Freeform 13">
            <a:extLst>
              <a:ext uri="{FF2B5EF4-FFF2-40B4-BE49-F238E27FC236}">
                <a16:creationId xmlns:a16="http://schemas.microsoft.com/office/drawing/2014/main" id="{2C916C7A-F9AA-9D45-9CD1-A168C4EED3D4}"/>
              </a:ext>
            </a:extLst>
          </p:cNvPr>
          <p:cNvSpPr>
            <a:spLocks/>
          </p:cNvSpPr>
          <p:nvPr/>
        </p:nvSpPr>
        <p:spPr bwMode="auto">
          <a:xfrm>
            <a:off x="1047006" y="2669935"/>
            <a:ext cx="1588" cy="1588713"/>
          </a:xfrm>
          <a:custGeom>
            <a:avLst/>
            <a:gdLst/>
            <a:ahLst/>
            <a:cxnLst>
              <a:cxn ang="0">
                <a:pos x="0" y="1169"/>
              </a:cxn>
              <a:cxn ang="0">
                <a:pos x="0" y="0"/>
              </a:cxn>
            </a:cxnLst>
            <a:rect l="0" t="0" r="r" b="b"/>
            <a:pathLst>
              <a:path w="1" h="1169">
                <a:moveTo>
                  <a:pt x="0" y="1169"/>
                </a:moveTo>
                <a:lnTo>
                  <a:pt x="0" y="0"/>
                </a:lnTo>
              </a:path>
            </a:pathLst>
          </a:custGeom>
          <a:noFill/>
          <a:ln w="38100" cmpd="sng">
            <a:solidFill>
              <a:sysClr val="windowText" lastClr="000000">
                <a:lumMod val="65000"/>
                <a:lumOff val="35000"/>
              </a:sysClr>
            </a:solidFill>
            <a:round/>
            <a:headEnd type="none" w="med" len="med"/>
            <a:tailEnd type="arrow" w="med" len="me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8" name="Line 17">
            <a:extLst>
              <a:ext uri="{FF2B5EF4-FFF2-40B4-BE49-F238E27FC236}">
                <a16:creationId xmlns:a16="http://schemas.microsoft.com/office/drawing/2014/main" id="{0C60C2E0-6D44-01D0-B759-CB93E6F4039F}"/>
              </a:ext>
            </a:extLst>
          </p:cNvPr>
          <p:cNvSpPr>
            <a:spLocks noChangeShapeType="1"/>
          </p:cNvSpPr>
          <p:nvPr/>
        </p:nvSpPr>
        <p:spPr bwMode="auto">
          <a:xfrm>
            <a:off x="1051769" y="4239621"/>
            <a:ext cx="4470400" cy="0"/>
          </a:xfrm>
          <a:prstGeom prst="line">
            <a:avLst/>
          </a:prstGeom>
          <a:noFill/>
          <a:ln w="38100">
            <a:solidFill>
              <a:sysClr val="windowText" lastClr="000000">
                <a:lumMod val="65000"/>
                <a:lumOff val="35000"/>
              </a:sysClr>
            </a:solidFill>
            <a:round/>
            <a:headEnd/>
            <a:tailEnd type="arrow" w="med" len="me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50" name="Group 7">
            <a:extLst>
              <a:ext uri="{FF2B5EF4-FFF2-40B4-BE49-F238E27FC236}">
                <a16:creationId xmlns:a16="http://schemas.microsoft.com/office/drawing/2014/main" id="{483DDA66-7132-338B-A919-443B0C306553}"/>
              </a:ext>
            </a:extLst>
          </p:cNvPr>
          <p:cNvGrpSpPr>
            <a:grpSpLocks/>
          </p:cNvGrpSpPr>
          <p:nvPr/>
        </p:nvGrpSpPr>
        <p:grpSpPr bwMode="auto">
          <a:xfrm>
            <a:off x="1047006" y="2427514"/>
            <a:ext cx="4799498" cy="1811252"/>
            <a:chOff x="1155" y="1296"/>
            <a:chExt cx="2627" cy="960"/>
          </a:xfrm>
        </p:grpSpPr>
        <p:sp>
          <p:nvSpPr>
            <p:cNvPr id="219" name="Line 8">
              <a:extLst>
                <a:ext uri="{FF2B5EF4-FFF2-40B4-BE49-F238E27FC236}">
                  <a16:creationId xmlns:a16="http://schemas.microsoft.com/office/drawing/2014/main" id="{1AAFE94B-BC97-AC3D-E5C0-1A1FFF24660B}"/>
                </a:ext>
              </a:extLst>
            </p:cNvPr>
            <p:cNvSpPr>
              <a:spLocks noChangeShapeType="1"/>
            </p:cNvSpPr>
            <p:nvPr/>
          </p:nvSpPr>
          <p:spPr bwMode="auto">
            <a:xfrm flipV="1">
              <a:off x="1155" y="1680"/>
              <a:ext cx="336" cy="576"/>
            </a:xfrm>
            <a:prstGeom prst="line">
              <a:avLst/>
            </a:prstGeom>
            <a:noFill/>
            <a:ln w="3175">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220" name="Group 219">
              <a:extLst>
                <a:ext uri="{FF2B5EF4-FFF2-40B4-BE49-F238E27FC236}">
                  <a16:creationId xmlns:a16="http://schemas.microsoft.com/office/drawing/2014/main" id="{84069ACE-3E13-23B4-2C25-7EE36E9F9129}"/>
                </a:ext>
              </a:extLst>
            </p:cNvPr>
            <p:cNvGrpSpPr>
              <a:grpSpLocks/>
            </p:cNvGrpSpPr>
            <p:nvPr/>
          </p:nvGrpSpPr>
          <p:grpSpPr bwMode="auto">
            <a:xfrm>
              <a:off x="1491" y="1296"/>
              <a:ext cx="1773" cy="384"/>
              <a:chOff x="1491" y="1296"/>
              <a:chExt cx="1773" cy="384"/>
            </a:xfrm>
          </p:grpSpPr>
          <p:sp>
            <p:nvSpPr>
              <p:cNvPr id="222" name="Freeform 10">
                <a:extLst>
                  <a:ext uri="{FF2B5EF4-FFF2-40B4-BE49-F238E27FC236}">
                    <a16:creationId xmlns:a16="http://schemas.microsoft.com/office/drawing/2014/main" id="{CBA96500-0767-E52B-412F-F45492F1F3AA}"/>
                  </a:ext>
                </a:extLst>
              </p:cNvPr>
              <p:cNvSpPr>
                <a:spLocks/>
              </p:cNvSpPr>
              <p:nvPr/>
            </p:nvSpPr>
            <p:spPr bwMode="auto">
              <a:xfrm>
                <a:off x="1491" y="1296"/>
                <a:ext cx="1200" cy="384"/>
              </a:xfrm>
              <a:custGeom>
                <a:avLst/>
                <a:gdLst/>
                <a:ahLst/>
                <a:cxnLst>
                  <a:cxn ang="0">
                    <a:pos x="0" y="384"/>
                  </a:cxn>
                  <a:cxn ang="0">
                    <a:pos x="96" y="288"/>
                  </a:cxn>
                  <a:cxn ang="0">
                    <a:pos x="336" y="144"/>
                  </a:cxn>
                  <a:cxn ang="0">
                    <a:pos x="720" y="48"/>
                  </a:cxn>
                  <a:cxn ang="0">
                    <a:pos x="1200" y="0"/>
                  </a:cxn>
                </a:cxnLst>
                <a:rect l="0" t="0" r="r" b="b"/>
                <a:pathLst>
                  <a:path w="1200" h="384">
                    <a:moveTo>
                      <a:pt x="0" y="384"/>
                    </a:moveTo>
                    <a:cubicBezTo>
                      <a:pt x="20" y="356"/>
                      <a:pt x="40" y="328"/>
                      <a:pt x="96" y="288"/>
                    </a:cubicBezTo>
                    <a:cubicBezTo>
                      <a:pt x="152" y="248"/>
                      <a:pt x="232" y="184"/>
                      <a:pt x="336" y="144"/>
                    </a:cubicBezTo>
                    <a:cubicBezTo>
                      <a:pt x="440" y="104"/>
                      <a:pt x="576" y="72"/>
                      <a:pt x="720" y="48"/>
                    </a:cubicBezTo>
                    <a:cubicBezTo>
                      <a:pt x="864" y="24"/>
                      <a:pt x="1120" y="8"/>
                      <a:pt x="1200" y="0"/>
                    </a:cubicBezTo>
                  </a:path>
                </a:pathLst>
              </a:custGeom>
              <a:noFill/>
              <a:ln w="3175" cmpd="sng">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dirty="0">
                  <a:ln>
                    <a:noFill/>
                  </a:ln>
                  <a:solidFill>
                    <a:prstClr val="black"/>
                  </a:solidFill>
                  <a:effectLst/>
                  <a:uLnTx/>
                  <a:uFillTx/>
                  <a:latin typeface="Helvetica" pitchFamily="34" charset="0"/>
                  <a:cs typeface="Arial" pitchFamily="34" charset="0"/>
                  <a:sym typeface="Helvetica Neue Light"/>
                </a:endParaRPr>
              </a:p>
            </p:txBody>
          </p:sp>
          <p:sp>
            <p:nvSpPr>
              <p:cNvPr id="223" name="Line 11">
                <a:extLst>
                  <a:ext uri="{FF2B5EF4-FFF2-40B4-BE49-F238E27FC236}">
                    <a16:creationId xmlns:a16="http://schemas.microsoft.com/office/drawing/2014/main" id="{1F869D90-150C-A557-8C61-62C635A93C73}"/>
                  </a:ext>
                </a:extLst>
              </p:cNvPr>
              <p:cNvSpPr>
                <a:spLocks noChangeShapeType="1"/>
              </p:cNvSpPr>
              <p:nvPr/>
            </p:nvSpPr>
            <p:spPr bwMode="auto">
              <a:xfrm>
                <a:off x="2691" y="1296"/>
                <a:ext cx="573" cy="7"/>
              </a:xfrm>
              <a:prstGeom prst="line">
                <a:avLst/>
              </a:prstGeom>
              <a:noFill/>
              <a:ln w="3175">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221" name="Freeform 12">
              <a:extLst>
                <a:ext uri="{FF2B5EF4-FFF2-40B4-BE49-F238E27FC236}">
                  <a16:creationId xmlns:a16="http://schemas.microsoft.com/office/drawing/2014/main" id="{0BA2D7C2-B738-817A-E5E3-B766C9D1DA66}"/>
                </a:ext>
              </a:extLst>
            </p:cNvPr>
            <p:cNvSpPr>
              <a:spLocks/>
            </p:cNvSpPr>
            <p:nvPr/>
          </p:nvSpPr>
          <p:spPr bwMode="auto">
            <a:xfrm>
              <a:off x="3264" y="1302"/>
              <a:ext cx="518" cy="749"/>
            </a:xfrm>
            <a:custGeom>
              <a:avLst/>
              <a:gdLst/>
              <a:ahLst/>
              <a:cxnLst>
                <a:cxn ang="0">
                  <a:pos x="0" y="0"/>
                </a:cxn>
                <a:cxn ang="0">
                  <a:pos x="77" y="7"/>
                </a:cxn>
                <a:cxn ang="0">
                  <a:pos x="115" y="64"/>
                </a:cxn>
                <a:cxn ang="0">
                  <a:pos x="153" y="77"/>
                </a:cxn>
                <a:cxn ang="0">
                  <a:pos x="179" y="109"/>
                </a:cxn>
                <a:cxn ang="0">
                  <a:pos x="205" y="148"/>
                </a:cxn>
                <a:cxn ang="0">
                  <a:pos x="237" y="205"/>
                </a:cxn>
                <a:cxn ang="0">
                  <a:pos x="275" y="231"/>
                </a:cxn>
                <a:cxn ang="0">
                  <a:pos x="294" y="269"/>
                </a:cxn>
                <a:cxn ang="0">
                  <a:pos x="377" y="493"/>
                </a:cxn>
                <a:cxn ang="0">
                  <a:pos x="429" y="576"/>
                </a:cxn>
                <a:cxn ang="0">
                  <a:pos x="493" y="692"/>
                </a:cxn>
                <a:cxn ang="0">
                  <a:pos x="505" y="730"/>
                </a:cxn>
                <a:cxn ang="0">
                  <a:pos x="518" y="749"/>
                </a:cxn>
              </a:cxnLst>
              <a:rect l="0" t="0" r="r" b="b"/>
              <a:pathLst>
                <a:path w="518" h="749">
                  <a:moveTo>
                    <a:pt x="0" y="0"/>
                  </a:moveTo>
                  <a:cubicBezTo>
                    <a:pt x="26" y="2"/>
                    <a:pt x="52" y="0"/>
                    <a:pt x="77" y="7"/>
                  </a:cubicBezTo>
                  <a:cubicBezTo>
                    <a:pt x="103" y="14"/>
                    <a:pt x="97" y="49"/>
                    <a:pt x="115" y="64"/>
                  </a:cubicBezTo>
                  <a:cubicBezTo>
                    <a:pt x="118" y="66"/>
                    <a:pt x="150" y="76"/>
                    <a:pt x="153" y="77"/>
                  </a:cubicBezTo>
                  <a:cubicBezTo>
                    <a:pt x="190" y="101"/>
                    <a:pt x="161" y="76"/>
                    <a:pt x="179" y="109"/>
                  </a:cubicBezTo>
                  <a:cubicBezTo>
                    <a:pt x="187" y="123"/>
                    <a:pt x="205" y="148"/>
                    <a:pt x="205" y="148"/>
                  </a:cubicBezTo>
                  <a:cubicBezTo>
                    <a:pt x="212" y="169"/>
                    <a:pt x="217" y="191"/>
                    <a:pt x="237" y="205"/>
                  </a:cubicBezTo>
                  <a:cubicBezTo>
                    <a:pt x="250" y="214"/>
                    <a:pt x="275" y="231"/>
                    <a:pt x="275" y="231"/>
                  </a:cubicBezTo>
                  <a:cubicBezTo>
                    <a:pt x="279" y="245"/>
                    <a:pt x="291" y="255"/>
                    <a:pt x="294" y="269"/>
                  </a:cubicBezTo>
                  <a:cubicBezTo>
                    <a:pt x="315" y="371"/>
                    <a:pt x="301" y="417"/>
                    <a:pt x="377" y="493"/>
                  </a:cubicBezTo>
                  <a:cubicBezTo>
                    <a:pt x="388" y="524"/>
                    <a:pt x="405" y="553"/>
                    <a:pt x="429" y="576"/>
                  </a:cubicBezTo>
                  <a:cubicBezTo>
                    <a:pt x="442" y="619"/>
                    <a:pt x="479" y="649"/>
                    <a:pt x="493" y="692"/>
                  </a:cubicBezTo>
                  <a:cubicBezTo>
                    <a:pt x="497" y="705"/>
                    <a:pt x="497" y="719"/>
                    <a:pt x="505" y="730"/>
                  </a:cubicBezTo>
                  <a:cubicBezTo>
                    <a:pt x="509" y="736"/>
                    <a:pt x="518" y="749"/>
                    <a:pt x="518" y="749"/>
                  </a:cubicBezTo>
                </a:path>
              </a:pathLst>
            </a:custGeom>
            <a:noFill/>
            <a:ln w="3175" cmpd="sng">
              <a:solidFill>
                <a:srgbClr val="FF3300"/>
              </a:solidFill>
              <a:round/>
              <a:headEnd type="none" w="med" len="med"/>
              <a:tailEnd type="arrow" w="med" len="sm"/>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nvGrpSpPr>
          <p:cNvPr id="224" name="Group 7">
            <a:extLst>
              <a:ext uri="{FF2B5EF4-FFF2-40B4-BE49-F238E27FC236}">
                <a16:creationId xmlns:a16="http://schemas.microsoft.com/office/drawing/2014/main" id="{90E226C1-E71B-EA1D-7E97-63B7122058A8}"/>
              </a:ext>
            </a:extLst>
          </p:cNvPr>
          <p:cNvGrpSpPr>
            <a:grpSpLocks/>
          </p:cNvGrpSpPr>
          <p:nvPr/>
        </p:nvGrpSpPr>
        <p:grpSpPr bwMode="auto">
          <a:xfrm>
            <a:off x="1062655" y="3223062"/>
            <a:ext cx="3444906" cy="992244"/>
            <a:chOff x="1155" y="1296"/>
            <a:chExt cx="2627" cy="960"/>
          </a:xfrm>
        </p:grpSpPr>
        <p:sp>
          <p:nvSpPr>
            <p:cNvPr id="225" name="Line 8">
              <a:extLst>
                <a:ext uri="{FF2B5EF4-FFF2-40B4-BE49-F238E27FC236}">
                  <a16:creationId xmlns:a16="http://schemas.microsoft.com/office/drawing/2014/main" id="{5BF7CE59-F91C-1E7C-B663-38415445DC52}"/>
                </a:ext>
              </a:extLst>
            </p:cNvPr>
            <p:cNvSpPr>
              <a:spLocks noChangeShapeType="1"/>
            </p:cNvSpPr>
            <p:nvPr/>
          </p:nvSpPr>
          <p:spPr bwMode="auto">
            <a:xfrm flipV="1">
              <a:off x="1155" y="1680"/>
              <a:ext cx="336" cy="576"/>
            </a:xfrm>
            <a:prstGeom prst="line">
              <a:avLst/>
            </a:prstGeom>
            <a:noFill/>
            <a:ln w="3175">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226" name="Group 225">
              <a:extLst>
                <a:ext uri="{FF2B5EF4-FFF2-40B4-BE49-F238E27FC236}">
                  <a16:creationId xmlns:a16="http://schemas.microsoft.com/office/drawing/2014/main" id="{D491943C-7733-AF97-F737-885A550BA416}"/>
                </a:ext>
              </a:extLst>
            </p:cNvPr>
            <p:cNvGrpSpPr>
              <a:grpSpLocks/>
            </p:cNvGrpSpPr>
            <p:nvPr/>
          </p:nvGrpSpPr>
          <p:grpSpPr bwMode="auto">
            <a:xfrm>
              <a:off x="1491" y="1296"/>
              <a:ext cx="1773" cy="384"/>
              <a:chOff x="1491" y="1296"/>
              <a:chExt cx="1773" cy="384"/>
            </a:xfrm>
          </p:grpSpPr>
          <p:sp>
            <p:nvSpPr>
              <p:cNvPr id="228" name="Freeform 10">
                <a:extLst>
                  <a:ext uri="{FF2B5EF4-FFF2-40B4-BE49-F238E27FC236}">
                    <a16:creationId xmlns:a16="http://schemas.microsoft.com/office/drawing/2014/main" id="{1EB6206F-1220-E65B-41FD-7E269DB6189C}"/>
                  </a:ext>
                </a:extLst>
              </p:cNvPr>
              <p:cNvSpPr>
                <a:spLocks/>
              </p:cNvSpPr>
              <p:nvPr/>
            </p:nvSpPr>
            <p:spPr bwMode="auto">
              <a:xfrm>
                <a:off x="1491" y="1296"/>
                <a:ext cx="1200" cy="384"/>
              </a:xfrm>
              <a:custGeom>
                <a:avLst/>
                <a:gdLst/>
                <a:ahLst/>
                <a:cxnLst>
                  <a:cxn ang="0">
                    <a:pos x="0" y="384"/>
                  </a:cxn>
                  <a:cxn ang="0">
                    <a:pos x="96" y="288"/>
                  </a:cxn>
                  <a:cxn ang="0">
                    <a:pos x="336" y="144"/>
                  </a:cxn>
                  <a:cxn ang="0">
                    <a:pos x="720" y="48"/>
                  </a:cxn>
                  <a:cxn ang="0">
                    <a:pos x="1200" y="0"/>
                  </a:cxn>
                </a:cxnLst>
                <a:rect l="0" t="0" r="r" b="b"/>
                <a:pathLst>
                  <a:path w="1200" h="384">
                    <a:moveTo>
                      <a:pt x="0" y="384"/>
                    </a:moveTo>
                    <a:cubicBezTo>
                      <a:pt x="20" y="356"/>
                      <a:pt x="40" y="328"/>
                      <a:pt x="96" y="288"/>
                    </a:cubicBezTo>
                    <a:cubicBezTo>
                      <a:pt x="152" y="248"/>
                      <a:pt x="232" y="184"/>
                      <a:pt x="336" y="144"/>
                    </a:cubicBezTo>
                    <a:cubicBezTo>
                      <a:pt x="440" y="104"/>
                      <a:pt x="576" y="72"/>
                      <a:pt x="720" y="48"/>
                    </a:cubicBezTo>
                    <a:cubicBezTo>
                      <a:pt x="864" y="24"/>
                      <a:pt x="1120" y="8"/>
                      <a:pt x="1200" y="0"/>
                    </a:cubicBezTo>
                  </a:path>
                </a:pathLst>
              </a:custGeom>
              <a:noFill/>
              <a:ln w="3175" cmpd="sng">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dirty="0">
                  <a:ln>
                    <a:noFill/>
                  </a:ln>
                  <a:solidFill>
                    <a:prstClr val="black"/>
                  </a:solidFill>
                  <a:effectLst/>
                  <a:uLnTx/>
                  <a:uFillTx/>
                  <a:latin typeface="Helvetica" pitchFamily="34" charset="0"/>
                  <a:cs typeface="Arial" pitchFamily="34" charset="0"/>
                  <a:sym typeface="Helvetica Neue Light"/>
                </a:endParaRPr>
              </a:p>
            </p:txBody>
          </p:sp>
          <p:sp>
            <p:nvSpPr>
              <p:cNvPr id="229" name="Line 11">
                <a:extLst>
                  <a:ext uri="{FF2B5EF4-FFF2-40B4-BE49-F238E27FC236}">
                    <a16:creationId xmlns:a16="http://schemas.microsoft.com/office/drawing/2014/main" id="{FFA2EEA8-A3CD-9DF2-8FEC-8ECDAEACE651}"/>
                  </a:ext>
                </a:extLst>
              </p:cNvPr>
              <p:cNvSpPr>
                <a:spLocks noChangeShapeType="1"/>
              </p:cNvSpPr>
              <p:nvPr/>
            </p:nvSpPr>
            <p:spPr bwMode="auto">
              <a:xfrm>
                <a:off x="2691" y="1296"/>
                <a:ext cx="573" cy="7"/>
              </a:xfrm>
              <a:prstGeom prst="line">
                <a:avLst/>
              </a:prstGeom>
              <a:noFill/>
              <a:ln w="3175">
                <a:solidFill>
                  <a:srgbClr val="FF33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227" name="Freeform 12">
              <a:extLst>
                <a:ext uri="{FF2B5EF4-FFF2-40B4-BE49-F238E27FC236}">
                  <a16:creationId xmlns:a16="http://schemas.microsoft.com/office/drawing/2014/main" id="{BC2ACA69-C2AA-EF76-38DD-CCFC93A7F5B8}"/>
                </a:ext>
              </a:extLst>
            </p:cNvPr>
            <p:cNvSpPr>
              <a:spLocks/>
            </p:cNvSpPr>
            <p:nvPr/>
          </p:nvSpPr>
          <p:spPr bwMode="auto">
            <a:xfrm>
              <a:off x="3264" y="1302"/>
              <a:ext cx="518" cy="749"/>
            </a:xfrm>
            <a:custGeom>
              <a:avLst/>
              <a:gdLst/>
              <a:ahLst/>
              <a:cxnLst>
                <a:cxn ang="0">
                  <a:pos x="0" y="0"/>
                </a:cxn>
                <a:cxn ang="0">
                  <a:pos x="77" y="7"/>
                </a:cxn>
                <a:cxn ang="0">
                  <a:pos x="115" y="64"/>
                </a:cxn>
                <a:cxn ang="0">
                  <a:pos x="153" y="77"/>
                </a:cxn>
                <a:cxn ang="0">
                  <a:pos x="179" y="109"/>
                </a:cxn>
                <a:cxn ang="0">
                  <a:pos x="205" y="148"/>
                </a:cxn>
                <a:cxn ang="0">
                  <a:pos x="237" y="205"/>
                </a:cxn>
                <a:cxn ang="0">
                  <a:pos x="275" y="231"/>
                </a:cxn>
                <a:cxn ang="0">
                  <a:pos x="294" y="269"/>
                </a:cxn>
                <a:cxn ang="0">
                  <a:pos x="377" y="493"/>
                </a:cxn>
                <a:cxn ang="0">
                  <a:pos x="429" y="576"/>
                </a:cxn>
                <a:cxn ang="0">
                  <a:pos x="493" y="692"/>
                </a:cxn>
                <a:cxn ang="0">
                  <a:pos x="505" y="730"/>
                </a:cxn>
                <a:cxn ang="0">
                  <a:pos x="518" y="749"/>
                </a:cxn>
              </a:cxnLst>
              <a:rect l="0" t="0" r="r" b="b"/>
              <a:pathLst>
                <a:path w="518" h="749">
                  <a:moveTo>
                    <a:pt x="0" y="0"/>
                  </a:moveTo>
                  <a:cubicBezTo>
                    <a:pt x="26" y="2"/>
                    <a:pt x="52" y="0"/>
                    <a:pt x="77" y="7"/>
                  </a:cubicBezTo>
                  <a:cubicBezTo>
                    <a:pt x="103" y="14"/>
                    <a:pt x="97" y="49"/>
                    <a:pt x="115" y="64"/>
                  </a:cubicBezTo>
                  <a:cubicBezTo>
                    <a:pt x="118" y="66"/>
                    <a:pt x="150" y="76"/>
                    <a:pt x="153" y="77"/>
                  </a:cubicBezTo>
                  <a:cubicBezTo>
                    <a:pt x="190" y="101"/>
                    <a:pt x="161" y="76"/>
                    <a:pt x="179" y="109"/>
                  </a:cubicBezTo>
                  <a:cubicBezTo>
                    <a:pt x="187" y="123"/>
                    <a:pt x="205" y="148"/>
                    <a:pt x="205" y="148"/>
                  </a:cubicBezTo>
                  <a:cubicBezTo>
                    <a:pt x="212" y="169"/>
                    <a:pt x="217" y="191"/>
                    <a:pt x="237" y="205"/>
                  </a:cubicBezTo>
                  <a:cubicBezTo>
                    <a:pt x="250" y="214"/>
                    <a:pt x="275" y="231"/>
                    <a:pt x="275" y="231"/>
                  </a:cubicBezTo>
                  <a:cubicBezTo>
                    <a:pt x="279" y="245"/>
                    <a:pt x="291" y="255"/>
                    <a:pt x="294" y="269"/>
                  </a:cubicBezTo>
                  <a:cubicBezTo>
                    <a:pt x="315" y="371"/>
                    <a:pt x="301" y="417"/>
                    <a:pt x="377" y="493"/>
                  </a:cubicBezTo>
                  <a:cubicBezTo>
                    <a:pt x="388" y="524"/>
                    <a:pt x="405" y="553"/>
                    <a:pt x="429" y="576"/>
                  </a:cubicBezTo>
                  <a:cubicBezTo>
                    <a:pt x="442" y="619"/>
                    <a:pt x="479" y="649"/>
                    <a:pt x="493" y="692"/>
                  </a:cubicBezTo>
                  <a:cubicBezTo>
                    <a:pt x="497" y="705"/>
                    <a:pt x="497" y="719"/>
                    <a:pt x="505" y="730"/>
                  </a:cubicBezTo>
                  <a:cubicBezTo>
                    <a:pt x="509" y="736"/>
                    <a:pt x="518" y="749"/>
                    <a:pt x="518" y="749"/>
                  </a:cubicBezTo>
                </a:path>
              </a:pathLst>
            </a:custGeom>
            <a:noFill/>
            <a:ln w="3175" cmpd="sng">
              <a:solidFill>
                <a:srgbClr val="FF3300"/>
              </a:solidFill>
              <a:round/>
              <a:headEnd type="none" w="med" len="med"/>
              <a:tailEnd type="arrow" w="med" len="sm"/>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cxnSp>
        <p:nvCxnSpPr>
          <p:cNvPr id="231" name="Straight Connector 230">
            <a:extLst>
              <a:ext uri="{FF2B5EF4-FFF2-40B4-BE49-F238E27FC236}">
                <a16:creationId xmlns:a16="http://schemas.microsoft.com/office/drawing/2014/main" id="{9E84961C-524A-E099-0BF8-7159A84603D2}"/>
              </a:ext>
            </a:extLst>
          </p:cNvPr>
          <p:cNvCxnSpPr>
            <a:cxnSpLocks/>
          </p:cNvCxnSpPr>
          <p:nvPr/>
        </p:nvCxnSpPr>
        <p:spPr>
          <a:xfrm>
            <a:off x="4220846" y="1907976"/>
            <a:ext cx="0" cy="236453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33" name="Freeform: Shape 232">
            <a:extLst>
              <a:ext uri="{FF2B5EF4-FFF2-40B4-BE49-F238E27FC236}">
                <a16:creationId xmlns:a16="http://schemas.microsoft.com/office/drawing/2014/main" id="{69567470-EA4A-B3AF-6E8C-0DD097CAFE7C}"/>
              </a:ext>
            </a:extLst>
          </p:cNvPr>
          <p:cNvSpPr/>
          <p:nvPr/>
        </p:nvSpPr>
        <p:spPr>
          <a:xfrm>
            <a:off x="3682082" y="1940634"/>
            <a:ext cx="549650" cy="1600199"/>
          </a:xfrm>
          <a:custGeom>
            <a:avLst/>
            <a:gdLst>
              <a:gd name="connsiteX0" fmla="*/ 538764 w 549650"/>
              <a:gd name="connsiteY0" fmla="*/ 1458685 h 1458685"/>
              <a:gd name="connsiteX1" fmla="*/ 484335 w 549650"/>
              <a:gd name="connsiteY1" fmla="*/ 1197428 h 1458685"/>
              <a:gd name="connsiteX2" fmla="*/ 397250 w 549650"/>
              <a:gd name="connsiteY2" fmla="*/ 1110343 h 1458685"/>
              <a:gd name="connsiteX3" fmla="*/ 212193 w 549650"/>
              <a:gd name="connsiteY3" fmla="*/ 1045028 h 1458685"/>
              <a:gd name="connsiteX4" fmla="*/ 146878 w 549650"/>
              <a:gd name="connsiteY4" fmla="*/ 1001485 h 1458685"/>
              <a:gd name="connsiteX5" fmla="*/ 27135 w 549650"/>
              <a:gd name="connsiteY5" fmla="*/ 903514 h 1458685"/>
              <a:gd name="connsiteX6" fmla="*/ 5364 w 549650"/>
              <a:gd name="connsiteY6" fmla="*/ 772885 h 1458685"/>
              <a:gd name="connsiteX7" fmla="*/ 103335 w 549650"/>
              <a:gd name="connsiteY7" fmla="*/ 653143 h 1458685"/>
              <a:gd name="connsiteX8" fmla="*/ 299278 w 549650"/>
              <a:gd name="connsiteY8" fmla="*/ 544285 h 1458685"/>
              <a:gd name="connsiteX9" fmla="*/ 440793 w 549650"/>
              <a:gd name="connsiteY9" fmla="*/ 457200 h 1458685"/>
              <a:gd name="connsiteX10" fmla="*/ 495221 w 549650"/>
              <a:gd name="connsiteY10" fmla="*/ 348343 h 1458685"/>
              <a:gd name="connsiteX11" fmla="*/ 549650 w 549650"/>
              <a:gd name="connsiteY11" fmla="*/ 0 h 1458685"/>
              <a:gd name="connsiteX0" fmla="*/ 538764 w 549650"/>
              <a:gd name="connsiteY0" fmla="*/ 1458685 h 1458685"/>
              <a:gd name="connsiteX1" fmla="*/ 484335 w 549650"/>
              <a:gd name="connsiteY1" fmla="*/ 1197428 h 1458685"/>
              <a:gd name="connsiteX2" fmla="*/ 397250 w 549650"/>
              <a:gd name="connsiteY2" fmla="*/ 1110343 h 1458685"/>
              <a:gd name="connsiteX3" fmla="*/ 212193 w 549650"/>
              <a:gd name="connsiteY3" fmla="*/ 1045028 h 1458685"/>
              <a:gd name="connsiteX4" fmla="*/ 146878 w 549650"/>
              <a:gd name="connsiteY4" fmla="*/ 1001485 h 1458685"/>
              <a:gd name="connsiteX5" fmla="*/ 27135 w 549650"/>
              <a:gd name="connsiteY5" fmla="*/ 903514 h 1458685"/>
              <a:gd name="connsiteX6" fmla="*/ 5364 w 549650"/>
              <a:gd name="connsiteY6" fmla="*/ 772885 h 1458685"/>
              <a:gd name="connsiteX7" fmla="*/ 103335 w 549650"/>
              <a:gd name="connsiteY7" fmla="*/ 653143 h 1458685"/>
              <a:gd name="connsiteX8" fmla="*/ 299278 w 549650"/>
              <a:gd name="connsiteY8" fmla="*/ 544285 h 1458685"/>
              <a:gd name="connsiteX9" fmla="*/ 419022 w 549650"/>
              <a:gd name="connsiteY9" fmla="*/ 424543 h 1458685"/>
              <a:gd name="connsiteX10" fmla="*/ 495221 w 549650"/>
              <a:gd name="connsiteY10" fmla="*/ 348343 h 1458685"/>
              <a:gd name="connsiteX11" fmla="*/ 549650 w 549650"/>
              <a:gd name="connsiteY11" fmla="*/ 0 h 1458685"/>
              <a:gd name="connsiteX0" fmla="*/ 538764 w 549650"/>
              <a:gd name="connsiteY0" fmla="*/ 1458685 h 1458685"/>
              <a:gd name="connsiteX1" fmla="*/ 484335 w 549650"/>
              <a:gd name="connsiteY1" fmla="*/ 1197428 h 1458685"/>
              <a:gd name="connsiteX2" fmla="*/ 397250 w 549650"/>
              <a:gd name="connsiteY2" fmla="*/ 1110343 h 1458685"/>
              <a:gd name="connsiteX3" fmla="*/ 212193 w 549650"/>
              <a:gd name="connsiteY3" fmla="*/ 1045028 h 1458685"/>
              <a:gd name="connsiteX4" fmla="*/ 146878 w 549650"/>
              <a:gd name="connsiteY4" fmla="*/ 1001485 h 1458685"/>
              <a:gd name="connsiteX5" fmla="*/ 27135 w 549650"/>
              <a:gd name="connsiteY5" fmla="*/ 903514 h 1458685"/>
              <a:gd name="connsiteX6" fmla="*/ 5364 w 549650"/>
              <a:gd name="connsiteY6" fmla="*/ 772885 h 1458685"/>
              <a:gd name="connsiteX7" fmla="*/ 103335 w 549650"/>
              <a:gd name="connsiteY7" fmla="*/ 653143 h 1458685"/>
              <a:gd name="connsiteX8" fmla="*/ 299278 w 549650"/>
              <a:gd name="connsiteY8" fmla="*/ 544285 h 1458685"/>
              <a:gd name="connsiteX9" fmla="*/ 419022 w 549650"/>
              <a:gd name="connsiteY9" fmla="*/ 424543 h 1458685"/>
              <a:gd name="connsiteX10" fmla="*/ 516993 w 549650"/>
              <a:gd name="connsiteY10" fmla="*/ 206829 h 1458685"/>
              <a:gd name="connsiteX11" fmla="*/ 549650 w 549650"/>
              <a:gd name="connsiteY11" fmla="*/ 0 h 1458685"/>
              <a:gd name="connsiteX0" fmla="*/ 538764 w 549650"/>
              <a:gd name="connsiteY0" fmla="*/ 1600199 h 1600199"/>
              <a:gd name="connsiteX1" fmla="*/ 484335 w 549650"/>
              <a:gd name="connsiteY1" fmla="*/ 1338942 h 1600199"/>
              <a:gd name="connsiteX2" fmla="*/ 397250 w 549650"/>
              <a:gd name="connsiteY2" fmla="*/ 1251857 h 1600199"/>
              <a:gd name="connsiteX3" fmla="*/ 212193 w 549650"/>
              <a:gd name="connsiteY3" fmla="*/ 1186542 h 1600199"/>
              <a:gd name="connsiteX4" fmla="*/ 146878 w 549650"/>
              <a:gd name="connsiteY4" fmla="*/ 1142999 h 1600199"/>
              <a:gd name="connsiteX5" fmla="*/ 27135 w 549650"/>
              <a:gd name="connsiteY5" fmla="*/ 1045028 h 1600199"/>
              <a:gd name="connsiteX6" fmla="*/ 5364 w 549650"/>
              <a:gd name="connsiteY6" fmla="*/ 914399 h 1600199"/>
              <a:gd name="connsiteX7" fmla="*/ 103335 w 549650"/>
              <a:gd name="connsiteY7" fmla="*/ 794657 h 1600199"/>
              <a:gd name="connsiteX8" fmla="*/ 299278 w 549650"/>
              <a:gd name="connsiteY8" fmla="*/ 685799 h 1600199"/>
              <a:gd name="connsiteX9" fmla="*/ 419022 w 549650"/>
              <a:gd name="connsiteY9" fmla="*/ 566057 h 1600199"/>
              <a:gd name="connsiteX10" fmla="*/ 516993 w 549650"/>
              <a:gd name="connsiteY10" fmla="*/ 348343 h 1600199"/>
              <a:gd name="connsiteX11" fmla="*/ 549650 w 549650"/>
              <a:gd name="connsiteY11" fmla="*/ 0 h 1600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9650" h="1600199">
                <a:moveTo>
                  <a:pt x="538764" y="1600199"/>
                </a:moveTo>
                <a:cubicBezTo>
                  <a:pt x="523342" y="1498599"/>
                  <a:pt x="507921" y="1396999"/>
                  <a:pt x="484335" y="1338942"/>
                </a:cubicBezTo>
                <a:cubicBezTo>
                  <a:pt x="460749" y="1280885"/>
                  <a:pt x="442607" y="1277257"/>
                  <a:pt x="397250" y="1251857"/>
                </a:cubicBezTo>
                <a:cubicBezTo>
                  <a:pt x="351893" y="1226457"/>
                  <a:pt x="253922" y="1204685"/>
                  <a:pt x="212193" y="1186542"/>
                </a:cubicBezTo>
                <a:cubicBezTo>
                  <a:pt x="170464" y="1168399"/>
                  <a:pt x="177721" y="1166585"/>
                  <a:pt x="146878" y="1142999"/>
                </a:cubicBezTo>
                <a:cubicBezTo>
                  <a:pt x="116035" y="1119413"/>
                  <a:pt x="50721" y="1083128"/>
                  <a:pt x="27135" y="1045028"/>
                </a:cubicBezTo>
                <a:cubicBezTo>
                  <a:pt x="3549" y="1006928"/>
                  <a:pt x="-7336" y="956127"/>
                  <a:pt x="5364" y="914399"/>
                </a:cubicBezTo>
                <a:cubicBezTo>
                  <a:pt x="18064" y="872671"/>
                  <a:pt x="54349" y="832757"/>
                  <a:pt x="103335" y="794657"/>
                </a:cubicBezTo>
                <a:cubicBezTo>
                  <a:pt x="152321" y="756557"/>
                  <a:pt x="246663" y="723899"/>
                  <a:pt x="299278" y="685799"/>
                </a:cubicBezTo>
                <a:cubicBezTo>
                  <a:pt x="351893" y="647699"/>
                  <a:pt x="382736" y="622299"/>
                  <a:pt x="419022" y="566057"/>
                </a:cubicBezTo>
                <a:cubicBezTo>
                  <a:pt x="455308" y="509815"/>
                  <a:pt x="498850" y="424543"/>
                  <a:pt x="516993" y="348343"/>
                </a:cubicBezTo>
                <a:cubicBezTo>
                  <a:pt x="535136" y="272143"/>
                  <a:pt x="531507" y="136071"/>
                  <a:pt x="549650" y="0"/>
                </a:cubicBezTo>
              </a:path>
            </a:pathLst>
          </a:custGeom>
          <a:solidFill>
            <a:srgbClr val="C00000">
              <a:alpha val="50000"/>
            </a:srgbClr>
          </a:solidFill>
          <a:ln>
            <a:solidFill>
              <a:srgbClr val="8C1515">
                <a:alpha val="1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grpSp>
        <p:nvGrpSpPr>
          <p:cNvPr id="288" name="Group 71">
            <a:extLst>
              <a:ext uri="{FF2B5EF4-FFF2-40B4-BE49-F238E27FC236}">
                <a16:creationId xmlns:a16="http://schemas.microsoft.com/office/drawing/2014/main" id="{AFB3E514-7AD3-F604-7043-419E72C13577}"/>
              </a:ext>
            </a:extLst>
          </p:cNvPr>
          <p:cNvGrpSpPr>
            <a:grpSpLocks/>
          </p:cNvGrpSpPr>
          <p:nvPr/>
        </p:nvGrpSpPr>
        <p:grpSpPr bwMode="auto">
          <a:xfrm>
            <a:off x="6443449" y="1362784"/>
            <a:ext cx="1069975" cy="1155700"/>
            <a:chOff x="2021" y="887"/>
            <a:chExt cx="674" cy="728"/>
          </a:xfrm>
        </p:grpSpPr>
        <p:sp>
          <p:nvSpPr>
            <p:cNvPr id="289" name="Freeform 72">
              <a:extLst>
                <a:ext uri="{FF2B5EF4-FFF2-40B4-BE49-F238E27FC236}">
                  <a16:creationId xmlns:a16="http://schemas.microsoft.com/office/drawing/2014/main" id="{F8BEEFF1-81B0-862A-2032-F5F8A9D84EDF}"/>
                </a:ext>
              </a:extLst>
            </p:cNvPr>
            <p:cNvSpPr>
              <a:spLocks noChangeAspect="1"/>
            </p:cNvSpPr>
            <p:nvPr/>
          </p:nvSpPr>
          <p:spPr bwMode="auto">
            <a:xfrm>
              <a:off x="2080" y="887"/>
              <a:ext cx="496" cy="569"/>
            </a:xfrm>
            <a:custGeom>
              <a:avLst/>
              <a:gdLst/>
              <a:ahLst/>
              <a:cxnLst>
                <a:cxn ang="0">
                  <a:pos x="0" y="0"/>
                </a:cxn>
                <a:cxn ang="0">
                  <a:pos x="879" y="0"/>
                </a:cxn>
                <a:cxn ang="0">
                  <a:pos x="879" y="1008"/>
                </a:cxn>
                <a:cxn ang="0">
                  <a:pos x="0" y="1008"/>
                </a:cxn>
                <a:cxn ang="0">
                  <a:pos x="0" y="0"/>
                </a:cxn>
              </a:cxnLst>
              <a:rect l="0" t="0" r="r" b="b"/>
              <a:pathLst>
                <a:path w="879" h="1008">
                  <a:moveTo>
                    <a:pt x="0" y="0"/>
                  </a:moveTo>
                  <a:lnTo>
                    <a:pt x="879" y="0"/>
                  </a:lnTo>
                  <a:lnTo>
                    <a:pt x="879" y="1008"/>
                  </a:lnTo>
                  <a:lnTo>
                    <a:pt x="0" y="1008"/>
                  </a:lnTo>
                  <a:lnTo>
                    <a:pt x="0" y="0"/>
                  </a:lnTo>
                  <a:close/>
                </a:path>
              </a:pathLst>
            </a:custGeom>
            <a:solidFill>
              <a:srgbClr val="C2C480"/>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290" name="Group 73">
              <a:extLst>
                <a:ext uri="{FF2B5EF4-FFF2-40B4-BE49-F238E27FC236}">
                  <a16:creationId xmlns:a16="http://schemas.microsoft.com/office/drawing/2014/main" id="{159EAF51-DFA1-30FE-1D70-A9C11A27E51F}"/>
                </a:ext>
              </a:extLst>
            </p:cNvPr>
            <p:cNvGrpSpPr>
              <a:grpSpLocks noChangeAspect="1"/>
            </p:cNvGrpSpPr>
            <p:nvPr/>
          </p:nvGrpSpPr>
          <p:grpSpPr bwMode="auto">
            <a:xfrm>
              <a:off x="2083" y="1012"/>
              <a:ext cx="490" cy="311"/>
              <a:chOff x="1629" y="1638"/>
              <a:chExt cx="879" cy="551"/>
            </a:xfrm>
          </p:grpSpPr>
          <p:sp>
            <p:nvSpPr>
              <p:cNvPr id="346" name="Rectangle 74">
                <a:extLst>
                  <a:ext uri="{FF2B5EF4-FFF2-40B4-BE49-F238E27FC236}">
                    <a16:creationId xmlns:a16="http://schemas.microsoft.com/office/drawing/2014/main" id="{B0D54342-E73D-28B7-9049-37EDC5F94D9E}"/>
                  </a:ext>
                </a:extLst>
              </p:cNvPr>
              <p:cNvSpPr>
                <a:spLocks noChangeAspect="1" noChangeArrowheads="1"/>
              </p:cNvSpPr>
              <p:nvPr/>
            </p:nvSpPr>
            <p:spPr bwMode="auto">
              <a:xfrm>
                <a:off x="1629" y="1638"/>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47" name="Rectangle 75">
                <a:extLst>
                  <a:ext uri="{FF2B5EF4-FFF2-40B4-BE49-F238E27FC236}">
                    <a16:creationId xmlns:a16="http://schemas.microsoft.com/office/drawing/2014/main" id="{D73C1AD8-4EE2-9FDA-C055-F7902FDA01FD}"/>
                  </a:ext>
                </a:extLst>
              </p:cNvPr>
              <p:cNvSpPr>
                <a:spLocks noChangeAspect="1" noChangeArrowheads="1"/>
              </p:cNvSpPr>
              <p:nvPr/>
            </p:nvSpPr>
            <p:spPr bwMode="auto">
              <a:xfrm>
                <a:off x="1629" y="1896"/>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48" name="Rectangle 76">
                <a:extLst>
                  <a:ext uri="{FF2B5EF4-FFF2-40B4-BE49-F238E27FC236}">
                    <a16:creationId xmlns:a16="http://schemas.microsoft.com/office/drawing/2014/main" id="{87D5DF13-B68F-F48C-1116-D667286B26A9}"/>
                  </a:ext>
                </a:extLst>
              </p:cNvPr>
              <p:cNvSpPr>
                <a:spLocks noChangeAspect="1" noChangeArrowheads="1"/>
              </p:cNvSpPr>
              <p:nvPr/>
            </p:nvSpPr>
            <p:spPr bwMode="auto">
              <a:xfrm>
                <a:off x="1629" y="2154"/>
                <a:ext cx="879" cy="35"/>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291" name="Rectangle 77">
              <a:extLst>
                <a:ext uri="{FF2B5EF4-FFF2-40B4-BE49-F238E27FC236}">
                  <a16:creationId xmlns:a16="http://schemas.microsoft.com/office/drawing/2014/main" id="{1C944668-4241-F758-1053-C48BCDDFD5AB}"/>
                </a:ext>
              </a:extLst>
            </p:cNvPr>
            <p:cNvSpPr>
              <a:spLocks noChangeAspect="1" noChangeArrowheads="1"/>
            </p:cNvSpPr>
            <p:nvPr/>
          </p:nvSpPr>
          <p:spPr bwMode="auto">
            <a:xfrm>
              <a:off x="2158" y="922"/>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92" name="Rectangle 78">
              <a:extLst>
                <a:ext uri="{FF2B5EF4-FFF2-40B4-BE49-F238E27FC236}">
                  <a16:creationId xmlns:a16="http://schemas.microsoft.com/office/drawing/2014/main" id="{AC8862F4-9F0B-9211-D00C-0023C75CB782}"/>
                </a:ext>
              </a:extLst>
            </p:cNvPr>
            <p:cNvSpPr>
              <a:spLocks noChangeAspect="1" noChangeArrowheads="1"/>
            </p:cNvSpPr>
            <p:nvPr/>
          </p:nvSpPr>
          <p:spPr bwMode="auto">
            <a:xfrm>
              <a:off x="2290" y="922"/>
              <a:ext cx="82"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93" name="Rectangle 79">
              <a:extLst>
                <a:ext uri="{FF2B5EF4-FFF2-40B4-BE49-F238E27FC236}">
                  <a16:creationId xmlns:a16="http://schemas.microsoft.com/office/drawing/2014/main" id="{D8D5587E-0E31-F054-616C-055B0B87C7BE}"/>
                </a:ext>
              </a:extLst>
            </p:cNvPr>
            <p:cNvSpPr>
              <a:spLocks noChangeAspect="1" noChangeArrowheads="1"/>
            </p:cNvSpPr>
            <p:nvPr/>
          </p:nvSpPr>
          <p:spPr bwMode="auto">
            <a:xfrm>
              <a:off x="2423" y="922"/>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94" name="Rectangle 80">
              <a:extLst>
                <a:ext uri="{FF2B5EF4-FFF2-40B4-BE49-F238E27FC236}">
                  <a16:creationId xmlns:a16="http://schemas.microsoft.com/office/drawing/2014/main" id="{EF910586-5025-3F61-CA0D-967E11E662E9}"/>
                </a:ext>
              </a:extLst>
            </p:cNvPr>
            <p:cNvSpPr>
              <a:spLocks noChangeAspect="1" noChangeArrowheads="1"/>
            </p:cNvSpPr>
            <p:nvPr/>
          </p:nvSpPr>
          <p:spPr bwMode="auto">
            <a:xfrm>
              <a:off x="2158" y="1065"/>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95" name="Rectangle 81">
              <a:extLst>
                <a:ext uri="{FF2B5EF4-FFF2-40B4-BE49-F238E27FC236}">
                  <a16:creationId xmlns:a16="http://schemas.microsoft.com/office/drawing/2014/main" id="{8A70EAB6-68C5-EFBD-6A5A-CF6202CA4961}"/>
                </a:ext>
              </a:extLst>
            </p:cNvPr>
            <p:cNvSpPr>
              <a:spLocks noChangeAspect="1" noChangeArrowheads="1"/>
            </p:cNvSpPr>
            <p:nvPr/>
          </p:nvSpPr>
          <p:spPr bwMode="auto">
            <a:xfrm>
              <a:off x="2290" y="1065"/>
              <a:ext cx="82"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96" name="Rectangle 82">
              <a:extLst>
                <a:ext uri="{FF2B5EF4-FFF2-40B4-BE49-F238E27FC236}">
                  <a16:creationId xmlns:a16="http://schemas.microsoft.com/office/drawing/2014/main" id="{BF3F470E-1C7E-3EA5-FF61-21AD9C55E9E9}"/>
                </a:ext>
              </a:extLst>
            </p:cNvPr>
            <p:cNvSpPr>
              <a:spLocks noChangeAspect="1" noChangeArrowheads="1"/>
            </p:cNvSpPr>
            <p:nvPr/>
          </p:nvSpPr>
          <p:spPr bwMode="auto">
            <a:xfrm>
              <a:off x="2423" y="1065"/>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97" name="Rectangle 83">
              <a:extLst>
                <a:ext uri="{FF2B5EF4-FFF2-40B4-BE49-F238E27FC236}">
                  <a16:creationId xmlns:a16="http://schemas.microsoft.com/office/drawing/2014/main" id="{A70CA086-8441-7EA6-530F-EB0E74BE7B0A}"/>
                </a:ext>
              </a:extLst>
            </p:cNvPr>
            <p:cNvSpPr>
              <a:spLocks noChangeAspect="1" noChangeArrowheads="1"/>
            </p:cNvSpPr>
            <p:nvPr/>
          </p:nvSpPr>
          <p:spPr bwMode="auto">
            <a:xfrm>
              <a:off x="2159" y="1209"/>
              <a:ext cx="81" cy="60"/>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98" name="Rectangle 84">
              <a:extLst>
                <a:ext uri="{FF2B5EF4-FFF2-40B4-BE49-F238E27FC236}">
                  <a16:creationId xmlns:a16="http://schemas.microsoft.com/office/drawing/2014/main" id="{E8A21D6E-4C95-A844-BC30-3953286A08E7}"/>
                </a:ext>
              </a:extLst>
            </p:cNvPr>
            <p:cNvSpPr>
              <a:spLocks noChangeAspect="1" noChangeArrowheads="1"/>
            </p:cNvSpPr>
            <p:nvPr/>
          </p:nvSpPr>
          <p:spPr bwMode="auto">
            <a:xfrm>
              <a:off x="2291" y="1209"/>
              <a:ext cx="81" cy="60"/>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299" name="Rectangle 85">
              <a:extLst>
                <a:ext uri="{FF2B5EF4-FFF2-40B4-BE49-F238E27FC236}">
                  <a16:creationId xmlns:a16="http://schemas.microsoft.com/office/drawing/2014/main" id="{24DCA512-3637-B358-0332-94246134884D}"/>
                </a:ext>
              </a:extLst>
            </p:cNvPr>
            <p:cNvSpPr>
              <a:spLocks noChangeAspect="1" noChangeArrowheads="1"/>
            </p:cNvSpPr>
            <p:nvPr/>
          </p:nvSpPr>
          <p:spPr bwMode="auto">
            <a:xfrm>
              <a:off x="2423" y="1209"/>
              <a:ext cx="81" cy="60"/>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00" name="Rectangle 86">
              <a:extLst>
                <a:ext uri="{FF2B5EF4-FFF2-40B4-BE49-F238E27FC236}">
                  <a16:creationId xmlns:a16="http://schemas.microsoft.com/office/drawing/2014/main" id="{8D9ED863-5325-AC17-BE58-E16792ABF2F9}"/>
                </a:ext>
              </a:extLst>
            </p:cNvPr>
            <p:cNvSpPr>
              <a:spLocks noChangeAspect="1" noChangeArrowheads="1"/>
            </p:cNvSpPr>
            <p:nvPr/>
          </p:nvSpPr>
          <p:spPr bwMode="auto">
            <a:xfrm>
              <a:off x="2159" y="1352"/>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01" name="Rectangle 87">
              <a:extLst>
                <a:ext uri="{FF2B5EF4-FFF2-40B4-BE49-F238E27FC236}">
                  <a16:creationId xmlns:a16="http://schemas.microsoft.com/office/drawing/2014/main" id="{5A9D314E-8725-8295-0E6C-0572DD2659A8}"/>
                </a:ext>
              </a:extLst>
            </p:cNvPr>
            <p:cNvSpPr>
              <a:spLocks noChangeAspect="1" noChangeArrowheads="1"/>
            </p:cNvSpPr>
            <p:nvPr/>
          </p:nvSpPr>
          <p:spPr bwMode="auto">
            <a:xfrm>
              <a:off x="2291" y="1352"/>
              <a:ext cx="81" cy="104"/>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02" name="Rectangle 88">
              <a:extLst>
                <a:ext uri="{FF2B5EF4-FFF2-40B4-BE49-F238E27FC236}">
                  <a16:creationId xmlns:a16="http://schemas.microsoft.com/office/drawing/2014/main" id="{CE65CC0F-CA83-B7CA-A596-4E6B2BC9A808}"/>
                </a:ext>
              </a:extLst>
            </p:cNvPr>
            <p:cNvSpPr>
              <a:spLocks noChangeAspect="1" noChangeArrowheads="1"/>
            </p:cNvSpPr>
            <p:nvPr/>
          </p:nvSpPr>
          <p:spPr bwMode="auto">
            <a:xfrm>
              <a:off x="2423" y="1352"/>
              <a:ext cx="81" cy="61"/>
            </a:xfrm>
            <a:prstGeom prst="rect">
              <a:avLst/>
            </a:prstGeom>
            <a:gradFill rotWithShape="0">
              <a:gsLst>
                <a:gs pos="0">
                  <a:srgbClr val="FFFF00"/>
                </a:gs>
                <a:gs pos="100000">
                  <a:srgbClr val="FFFF00">
                    <a:gamma/>
                    <a:tint val="18039"/>
                    <a:invGamma/>
                  </a:srgbClr>
                </a:gs>
              </a:gsLst>
              <a:path path="shape">
                <a:fillToRect l="50000" t="50000" r="50000" b="50000"/>
              </a:path>
            </a:gra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03" name="Oval 89">
              <a:extLst>
                <a:ext uri="{FF2B5EF4-FFF2-40B4-BE49-F238E27FC236}">
                  <a16:creationId xmlns:a16="http://schemas.microsoft.com/office/drawing/2014/main" id="{6E92128E-D208-E718-96C0-ED7F5867F1A2}"/>
                </a:ext>
              </a:extLst>
            </p:cNvPr>
            <p:cNvSpPr>
              <a:spLocks noChangeAspect="1" noChangeArrowheads="1"/>
            </p:cNvSpPr>
            <p:nvPr/>
          </p:nvSpPr>
          <p:spPr bwMode="auto">
            <a:xfrm>
              <a:off x="2320" y="1408"/>
              <a:ext cx="4"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04" name="Oval 90">
              <a:extLst>
                <a:ext uri="{FF2B5EF4-FFF2-40B4-BE49-F238E27FC236}">
                  <a16:creationId xmlns:a16="http://schemas.microsoft.com/office/drawing/2014/main" id="{B9EA1C84-5CF9-A1FB-8AA5-C600EE1A60F2}"/>
                </a:ext>
              </a:extLst>
            </p:cNvPr>
            <p:cNvSpPr>
              <a:spLocks noChangeAspect="1" noChangeArrowheads="1"/>
            </p:cNvSpPr>
            <p:nvPr/>
          </p:nvSpPr>
          <p:spPr bwMode="auto">
            <a:xfrm>
              <a:off x="2339" y="1408"/>
              <a:ext cx="3"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05" name="Line 91">
              <a:extLst>
                <a:ext uri="{FF2B5EF4-FFF2-40B4-BE49-F238E27FC236}">
                  <a16:creationId xmlns:a16="http://schemas.microsoft.com/office/drawing/2014/main" id="{9F8A00C5-55BA-0285-C1DA-1F008E405F32}"/>
                </a:ext>
              </a:extLst>
            </p:cNvPr>
            <p:cNvSpPr>
              <a:spLocks noChangeAspect="1" noChangeShapeType="1"/>
            </p:cNvSpPr>
            <p:nvPr/>
          </p:nvSpPr>
          <p:spPr bwMode="auto">
            <a:xfrm flipV="1">
              <a:off x="2332" y="1352"/>
              <a:ext cx="0" cy="102"/>
            </a:xfrm>
            <a:prstGeom prst="line">
              <a:avLst/>
            </a:pr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06" name="Freeform 92">
              <a:extLst>
                <a:ext uri="{FF2B5EF4-FFF2-40B4-BE49-F238E27FC236}">
                  <a16:creationId xmlns:a16="http://schemas.microsoft.com/office/drawing/2014/main" id="{F2C963DF-55FE-4967-180D-377DD2FA5D57}"/>
                </a:ext>
              </a:extLst>
            </p:cNvPr>
            <p:cNvSpPr>
              <a:spLocks noChangeAspect="1"/>
            </p:cNvSpPr>
            <p:nvPr/>
          </p:nvSpPr>
          <p:spPr bwMode="auto">
            <a:xfrm>
              <a:off x="2021" y="1452"/>
              <a:ext cx="630" cy="163"/>
            </a:xfrm>
            <a:custGeom>
              <a:avLst/>
              <a:gdLst/>
              <a:ahLst/>
              <a:cxnLst>
                <a:cxn ang="0">
                  <a:pos x="12" y="0"/>
                </a:cxn>
                <a:cxn ang="0">
                  <a:pos x="1098" y="0"/>
                </a:cxn>
                <a:cxn ang="0">
                  <a:pos x="1101" y="102"/>
                </a:cxn>
                <a:cxn ang="0">
                  <a:pos x="1116" y="138"/>
                </a:cxn>
                <a:cxn ang="0">
                  <a:pos x="1107" y="210"/>
                </a:cxn>
                <a:cxn ang="0">
                  <a:pos x="1080" y="285"/>
                </a:cxn>
                <a:cxn ang="0">
                  <a:pos x="18" y="288"/>
                </a:cxn>
                <a:cxn ang="0">
                  <a:pos x="0" y="195"/>
                </a:cxn>
                <a:cxn ang="0">
                  <a:pos x="15" y="114"/>
                </a:cxn>
                <a:cxn ang="0">
                  <a:pos x="3" y="48"/>
                </a:cxn>
                <a:cxn ang="0">
                  <a:pos x="12" y="0"/>
                </a:cxn>
              </a:cxnLst>
              <a:rect l="0" t="0" r="r" b="b"/>
              <a:pathLst>
                <a:path w="1116" h="288">
                  <a:moveTo>
                    <a:pt x="12" y="0"/>
                  </a:moveTo>
                  <a:lnTo>
                    <a:pt x="1098" y="0"/>
                  </a:lnTo>
                  <a:cubicBezTo>
                    <a:pt x="1101" y="100"/>
                    <a:pt x="1101" y="66"/>
                    <a:pt x="1101" y="102"/>
                  </a:cubicBezTo>
                  <a:lnTo>
                    <a:pt x="1116" y="138"/>
                  </a:lnTo>
                  <a:lnTo>
                    <a:pt x="1107" y="210"/>
                  </a:lnTo>
                  <a:lnTo>
                    <a:pt x="1080" y="285"/>
                  </a:lnTo>
                  <a:lnTo>
                    <a:pt x="18" y="288"/>
                  </a:lnTo>
                  <a:lnTo>
                    <a:pt x="0" y="195"/>
                  </a:lnTo>
                  <a:lnTo>
                    <a:pt x="15" y="114"/>
                  </a:lnTo>
                  <a:lnTo>
                    <a:pt x="3" y="48"/>
                  </a:lnTo>
                  <a:lnTo>
                    <a:pt x="12" y="0"/>
                  </a:lnTo>
                  <a:close/>
                </a:path>
              </a:pathLst>
            </a:custGeom>
            <a:solidFill>
              <a:srgbClr val="D1D1D1"/>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307" name="Group 93">
              <a:extLst>
                <a:ext uri="{FF2B5EF4-FFF2-40B4-BE49-F238E27FC236}">
                  <a16:creationId xmlns:a16="http://schemas.microsoft.com/office/drawing/2014/main" id="{B721940F-5348-501F-0F50-443A1783317D}"/>
                </a:ext>
              </a:extLst>
            </p:cNvPr>
            <p:cNvGrpSpPr>
              <a:grpSpLocks noChangeAspect="1"/>
            </p:cNvGrpSpPr>
            <p:nvPr/>
          </p:nvGrpSpPr>
          <p:grpSpPr bwMode="auto">
            <a:xfrm>
              <a:off x="2089" y="1478"/>
              <a:ext cx="461" cy="125"/>
              <a:chOff x="1658" y="2448"/>
              <a:chExt cx="710" cy="242"/>
            </a:xfrm>
          </p:grpSpPr>
          <p:sp>
            <p:nvSpPr>
              <p:cNvPr id="333" name="Freeform 94">
                <a:extLst>
                  <a:ext uri="{FF2B5EF4-FFF2-40B4-BE49-F238E27FC236}">
                    <a16:creationId xmlns:a16="http://schemas.microsoft.com/office/drawing/2014/main" id="{8138E120-5683-6AB5-A3FE-DB7BD020473E}"/>
                  </a:ext>
                </a:extLst>
              </p:cNvPr>
              <p:cNvSpPr>
                <a:spLocks noChangeAspect="1"/>
              </p:cNvSpPr>
              <p:nvPr/>
            </p:nvSpPr>
            <p:spPr bwMode="auto">
              <a:xfrm>
                <a:off x="1804" y="2602"/>
                <a:ext cx="21" cy="8"/>
              </a:xfrm>
              <a:custGeom>
                <a:avLst/>
                <a:gdLst/>
                <a:ahLst/>
                <a:cxnLst>
                  <a:cxn ang="0">
                    <a:pos x="0" y="13"/>
                  </a:cxn>
                  <a:cxn ang="0">
                    <a:pos x="28" y="0"/>
                  </a:cxn>
                  <a:cxn ang="0">
                    <a:pos x="41" y="17"/>
                  </a:cxn>
                </a:cxnLst>
                <a:rect l="0" t="0" r="r" b="b"/>
                <a:pathLst>
                  <a:path w="41" h="17">
                    <a:moveTo>
                      <a:pt x="0" y="13"/>
                    </a:moveTo>
                    <a:lnTo>
                      <a:pt x="28"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34" name="Freeform 95">
                <a:extLst>
                  <a:ext uri="{FF2B5EF4-FFF2-40B4-BE49-F238E27FC236}">
                    <a16:creationId xmlns:a16="http://schemas.microsoft.com/office/drawing/2014/main" id="{B23E56C0-90EB-0851-B24F-9162A121863F}"/>
                  </a:ext>
                </a:extLst>
              </p:cNvPr>
              <p:cNvSpPr>
                <a:spLocks noChangeAspect="1"/>
              </p:cNvSpPr>
              <p:nvPr/>
            </p:nvSpPr>
            <p:spPr bwMode="auto">
              <a:xfrm>
                <a:off x="1658" y="2503"/>
                <a:ext cx="21" cy="9"/>
              </a:xfrm>
              <a:custGeom>
                <a:avLst/>
                <a:gdLst/>
                <a:ahLst/>
                <a:cxnLst>
                  <a:cxn ang="0">
                    <a:pos x="0" y="13"/>
                  </a:cxn>
                  <a:cxn ang="0">
                    <a:pos x="29" y="0"/>
                  </a:cxn>
                  <a:cxn ang="0">
                    <a:pos x="41" y="17"/>
                  </a:cxn>
                </a:cxnLst>
                <a:rect l="0" t="0" r="r" b="b"/>
                <a:pathLst>
                  <a:path w="41" h="17">
                    <a:moveTo>
                      <a:pt x="0" y="13"/>
                    </a:moveTo>
                    <a:lnTo>
                      <a:pt x="29"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35" name="Freeform 96">
                <a:extLst>
                  <a:ext uri="{FF2B5EF4-FFF2-40B4-BE49-F238E27FC236}">
                    <a16:creationId xmlns:a16="http://schemas.microsoft.com/office/drawing/2014/main" id="{B21AE617-978B-C355-EF26-CEEDEEC44616}"/>
                  </a:ext>
                </a:extLst>
              </p:cNvPr>
              <p:cNvSpPr>
                <a:spLocks noChangeAspect="1"/>
              </p:cNvSpPr>
              <p:nvPr/>
            </p:nvSpPr>
            <p:spPr bwMode="auto">
              <a:xfrm>
                <a:off x="2066" y="2448"/>
                <a:ext cx="22" cy="8"/>
              </a:xfrm>
              <a:custGeom>
                <a:avLst/>
                <a:gdLst/>
                <a:ahLst/>
                <a:cxnLst>
                  <a:cxn ang="0">
                    <a:pos x="0" y="13"/>
                  </a:cxn>
                  <a:cxn ang="0">
                    <a:pos x="30" y="0"/>
                  </a:cxn>
                  <a:cxn ang="0">
                    <a:pos x="43" y="18"/>
                  </a:cxn>
                </a:cxnLst>
                <a:rect l="0" t="0" r="r" b="b"/>
                <a:pathLst>
                  <a:path w="43" h="18">
                    <a:moveTo>
                      <a:pt x="0" y="13"/>
                    </a:moveTo>
                    <a:lnTo>
                      <a:pt x="30" y="0"/>
                    </a:lnTo>
                    <a:lnTo>
                      <a:pt x="43" y="18"/>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36" name="Freeform 97">
                <a:extLst>
                  <a:ext uri="{FF2B5EF4-FFF2-40B4-BE49-F238E27FC236}">
                    <a16:creationId xmlns:a16="http://schemas.microsoft.com/office/drawing/2014/main" id="{51D018B3-8E07-4E3A-EC1D-214E84170135}"/>
                  </a:ext>
                </a:extLst>
              </p:cNvPr>
              <p:cNvSpPr>
                <a:spLocks noChangeAspect="1"/>
              </p:cNvSpPr>
              <p:nvPr/>
            </p:nvSpPr>
            <p:spPr bwMode="auto">
              <a:xfrm>
                <a:off x="2282" y="2643"/>
                <a:ext cx="21" cy="9"/>
              </a:xfrm>
              <a:custGeom>
                <a:avLst/>
                <a:gdLst/>
                <a:ahLst/>
                <a:cxnLst>
                  <a:cxn ang="0">
                    <a:pos x="0" y="13"/>
                  </a:cxn>
                  <a:cxn ang="0">
                    <a:pos x="31" y="0"/>
                  </a:cxn>
                  <a:cxn ang="0">
                    <a:pos x="43" y="17"/>
                  </a:cxn>
                </a:cxnLst>
                <a:rect l="0" t="0" r="r" b="b"/>
                <a:pathLst>
                  <a:path w="43" h="17">
                    <a:moveTo>
                      <a:pt x="0" y="13"/>
                    </a:moveTo>
                    <a:lnTo>
                      <a:pt x="31" y="0"/>
                    </a:lnTo>
                    <a:lnTo>
                      <a:pt x="43" y="17"/>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37" name="Freeform 98">
                <a:extLst>
                  <a:ext uri="{FF2B5EF4-FFF2-40B4-BE49-F238E27FC236}">
                    <a16:creationId xmlns:a16="http://schemas.microsoft.com/office/drawing/2014/main" id="{ECD469F0-F605-0DCE-9099-12825D49A7A3}"/>
                  </a:ext>
                </a:extLst>
              </p:cNvPr>
              <p:cNvSpPr>
                <a:spLocks noChangeAspect="1"/>
              </p:cNvSpPr>
              <p:nvPr/>
            </p:nvSpPr>
            <p:spPr bwMode="auto">
              <a:xfrm>
                <a:off x="2215" y="2499"/>
                <a:ext cx="21" cy="9"/>
              </a:xfrm>
              <a:custGeom>
                <a:avLst/>
                <a:gdLst/>
                <a:ahLst/>
                <a:cxnLst>
                  <a:cxn ang="0">
                    <a:pos x="0" y="13"/>
                  </a:cxn>
                  <a:cxn ang="0">
                    <a:pos x="30" y="0"/>
                  </a:cxn>
                  <a:cxn ang="0">
                    <a:pos x="43" y="17"/>
                  </a:cxn>
                </a:cxnLst>
                <a:rect l="0" t="0" r="r" b="b"/>
                <a:pathLst>
                  <a:path w="43" h="17">
                    <a:moveTo>
                      <a:pt x="0" y="13"/>
                    </a:moveTo>
                    <a:lnTo>
                      <a:pt x="30" y="0"/>
                    </a:lnTo>
                    <a:lnTo>
                      <a:pt x="43"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38" name="Freeform 99">
                <a:extLst>
                  <a:ext uri="{FF2B5EF4-FFF2-40B4-BE49-F238E27FC236}">
                    <a16:creationId xmlns:a16="http://schemas.microsoft.com/office/drawing/2014/main" id="{C4F70357-362F-FA7D-BDEB-3CE93CD6AA28}"/>
                  </a:ext>
                </a:extLst>
              </p:cNvPr>
              <p:cNvSpPr>
                <a:spLocks noChangeAspect="1"/>
              </p:cNvSpPr>
              <p:nvPr/>
            </p:nvSpPr>
            <p:spPr bwMode="auto">
              <a:xfrm>
                <a:off x="1714" y="2448"/>
                <a:ext cx="29" cy="12"/>
              </a:xfrm>
              <a:custGeom>
                <a:avLst/>
                <a:gdLst/>
                <a:ahLst/>
                <a:cxnLst>
                  <a:cxn ang="0">
                    <a:pos x="0" y="0"/>
                  </a:cxn>
                  <a:cxn ang="0">
                    <a:pos x="20" y="25"/>
                  </a:cxn>
                  <a:cxn ang="0">
                    <a:pos x="33" y="12"/>
                  </a:cxn>
                  <a:cxn ang="0">
                    <a:pos x="59" y="25"/>
                  </a:cxn>
                </a:cxnLst>
                <a:rect l="0" t="0" r="r" b="b"/>
                <a:pathLst>
                  <a:path w="59" h="25">
                    <a:moveTo>
                      <a:pt x="0" y="0"/>
                    </a:moveTo>
                    <a:lnTo>
                      <a:pt x="20" y="25"/>
                    </a:lnTo>
                    <a:lnTo>
                      <a:pt x="33" y="12"/>
                    </a:lnTo>
                    <a:lnTo>
                      <a:pt x="59" y="25"/>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39" name="Freeform 100">
                <a:extLst>
                  <a:ext uri="{FF2B5EF4-FFF2-40B4-BE49-F238E27FC236}">
                    <a16:creationId xmlns:a16="http://schemas.microsoft.com/office/drawing/2014/main" id="{0F2766C0-0E2D-A578-D24D-AEE19180EB2E}"/>
                  </a:ext>
                </a:extLst>
              </p:cNvPr>
              <p:cNvSpPr>
                <a:spLocks noChangeAspect="1"/>
              </p:cNvSpPr>
              <p:nvPr/>
            </p:nvSpPr>
            <p:spPr bwMode="auto">
              <a:xfrm>
                <a:off x="1816" y="2448"/>
                <a:ext cx="29" cy="12"/>
              </a:xfrm>
              <a:custGeom>
                <a:avLst/>
                <a:gdLst/>
                <a:ahLst/>
                <a:cxnLst>
                  <a:cxn ang="0">
                    <a:pos x="0" y="0"/>
                  </a:cxn>
                  <a:cxn ang="0">
                    <a:pos x="21" y="25"/>
                  </a:cxn>
                  <a:cxn ang="0">
                    <a:pos x="34" y="12"/>
                  </a:cxn>
                  <a:cxn ang="0">
                    <a:pos x="59" y="25"/>
                  </a:cxn>
                </a:cxnLst>
                <a:rect l="0" t="0" r="r" b="b"/>
                <a:pathLst>
                  <a:path w="59" h="25">
                    <a:moveTo>
                      <a:pt x="0" y="0"/>
                    </a:moveTo>
                    <a:lnTo>
                      <a:pt x="21" y="25"/>
                    </a:lnTo>
                    <a:lnTo>
                      <a:pt x="34" y="12"/>
                    </a:lnTo>
                    <a:lnTo>
                      <a:pt x="59" y="25"/>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40" name="Freeform 101">
                <a:extLst>
                  <a:ext uri="{FF2B5EF4-FFF2-40B4-BE49-F238E27FC236}">
                    <a16:creationId xmlns:a16="http://schemas.microsoft.com/office/drawing/2014/main" id="{66C8421D-A9B7-7EB3-EC10-0251EEC38A86}"/>
                  </a:ext>
                </a:extLst>
              </p:cNvPr>
              <p:cNvSpPr>
                <a:spLocks noChangeAspect="1"/>
              </p:cNvSpPr>
              <p:nvPr/>
            </p:nvSpPr>
            <p:spPr bwMode="auto">
              <a:xfrm>
                <a:off x="1918" y="2581"/>
                <a:ext cx="30"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41" name="Freeform 102">
                <a:extLst>
                  <a:ext uri="{FF2B5EF4-FFF2-40B4-BE49-F238E27FC236}">
                    <a16:creationId xmlns:a16="http://schemas.microsoft.com/office/drawing/2014/main" id="{D0889402-A762-55EA-0551-A353E547D164}"/>
                  </a:ext>
                </a:extLst>
              </p:cNvPr>
              <p:cNvSpPr>
                <a:spLocks noChangeAspect="1"/>
              </p:cNvSpPr>
              <p:nvPr/>
            </p:nvSpPr>
            <p:spPr bwMode="auto">
              <a:xfrm>
                <a:off x="2155" y="2505"/>
                <a:ext cx="29"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42" name="Freeform 103">
                <a:extLst>
                  <a:ext uri="{FF2B5EF4-FFF2-40B4-BE49-F238E27FC236}">
                    <a16:creationId xmlns:a16="http://schemas.microsoft.com/office/drawing/2014/main" id="{078CD578-FDFE-D0B4-8230-88C1A5600257}"/>
                  </a:ext>
                </a:extLst>
              </p:cNvPr>
              <p:cNvSpPr>
                <a:spLocks noChangeAspect="1"/>
              </p:cNvSpPr>
              <p:nvPr/>
            </p:nvSpPr>
            <p:spPr bwMode="auto">
              <a:xfrm>
                <a:off x="1789" y="2524"/>
                <a:ext cx="20" cy="26"/>
              </a:xfrm>
              <a:custGeom>
                <a:avLst/>
                <a:gdLst/>
                <a:ahLst/>
                <a:cxnLst>
                  <a:cxn ang="0">
                    <a:pos x="5" y="0"/>
                  </a:cxn>
                  <a:cxn ang="0">
                    <a:pos x="0" y="29"/>
                  </a:cxn>
                  <a:cxn ang="0">
                    <a:pos x="10" y="52"/>
                  </a:cxn>
                  <a:cxn ang="0">
                    <a:pos x="38" y="18"/>
                  </a:cxn>
                  <a:cxn ang="0">
                    <a:pos x="5" y="0"/>
                  </a:cxn>
                </a:cxnLst>
                <a:rect l="0" t="0" r="r" b="b"/>
                <a:pathLst>
                  <a:path w="38" h="52">
                    <a:moveTo>
                      <a:pt x="5" y="0"/>
                    </a:moveTo>
                    <a:lnTo>
                      <a:pt x="0" y="29"/>
                    </a:lnTo>
                    <a:lnTo>
                      <a:pt x="10" y="52"/>
                    </a:lnTo>
                    <a:lnTo>
                      <a:pt x="38" y="18"/>
                    </a:lnTo>
                    <a:lnTo>
                      <a:pt x="5"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43" name="Freeform 104">
                <a:extLst>
                  <a:ext uri="{FF2B5EF4-FFF2-40B4-BE49-F238E27FC236}">
                    <a16:creationId xmlns:a16="http://schemas.microsoft.com/office/drawing/2014/main" id="{372C0E9C-C102-AE5E-6269-558B88DEB736}"/>
                  </a:ext>
                </a:extLst>
              </p:cNvPr>
              <p:cNvSpPr>
                <a:spLocks noChangeAspect="1"/>
              </p:cNvSpPr>
              <p:nvPr/>
            </p:nvSpPr>
            <p:spPr bwMode="auto">
              <a:xfrm>
                <a:off x="2348" y="2448"/>
                <a:ext cx="20" cy="26"/>
              </a:xfrm>
              <a:custGeom>
                <a:avLst/>
                <a:gdLst/>
                <a:ahLst/>
                <a:cxnLst>
                  <a:cxn ang="0">
                    <a:pos x="6" y="0"/>
                  </a:cxn>
                  <a:cxn ang="0">
                    <a:pos x="0" y="29"/>
                  </a:cxn>
                  <a:cxn ang="0">
                    <a:pos x="12" y="52"/>
                  </a:cxn>
                  <a:cxn ang="0">
                    <a:pos x="41" y="18"/>
                  </a:cxn>
                  <a:cxn ang="0">
                    <a:pos x="6" y="0"/>
                  </a:cxn>
                </a:cxnLst>
                <a:rect l="0" t="0" r="r" b="b"/>
                <a:pathLst>
                  <a:path w="41" h="52">
                    <a:moveTo>
                      <a:pt x="6" y="0"/>
                    </a:moveTo>
                    <a:lnTo>
                      <a:pt x="0" y="29"/>
                    </a:lnTo>
                    <a:lnTo>
                      <a:pt x="12" y="52"/>
                    </a:lnTo>
                    <a:lnTo>
                      <a:pt x="41" y="18"/>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44" name="Freeform 105">
                <a:extLst>
                  <a:ext uri="{FF2B5EF4-FFF2-40B4-BE49-F238E27FC236}">
                    <a16:creationId xmlns:a16="http://schemas.microsoft.com/office/drawing/2014/main" id="{DE33D478-F19E-4CC3-409A-5B88C5062831}"/>
                  </a:ext>
                </a:extLst>
              </p:cNvPr>
              <p:cNvSpPr>
                <a:spLocks noChangeAspect="1"/>
              </p:cNvSpPr>
              <p:nvPr/>
            </p:nvSpPr>
            <p:spPr bwMode="auto">
              <a:xfrm>
                <a:off x="1913" y="2665"/>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45" name="Freeform 106">
                <a:extLst>
                  <a:ext uri="{FF2B5EF4-FFF2-40B4-BE49-F238E27FC236}">
                    <a16:creationId xmlns:a16="http://schemas.microsoft.com/office/drawing/2014/main" id="{CA9911F4-3900-1E87-809F-F8FA198432EF}"/>
                  </a:ext>
                </a:extLst>
              </p:cNvPr>
              <p:cNvSpPr>
                <a:spLocks noChangeAspect="1"/>
              </p:cNvSpPr>
              <p:nvPr/>
            </p:nvSpPr>
            <p:spPr bwMode="auto">
              <a:xfrm>
                <a:off x="2030" y="2584"/>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sp>
          <p:nvSpPr>
            <p:cNvPr id="308" name="Freeform 107">
              <a:extLst>
                <a:ext uri="{FF2B5EF4-FFF2-40B4-BE49-F238E27FC236}">
                  <a16:creationId xmlns:a16="http://schemas.microsoft.com/office/drawing/2014/main" id="{7B40F573-91A6-3D4B-52CC-45506CB5F740}"/>
                </a:ext>
              </a:extLst>
            </p:cNvPr>
            <p:cNvSpPr>
              <a:spLocks noChangeAspect="1"/>
            </p:cNvSpPr>
            <p:nvPr/>
          </p:nvSpPr>
          <p:spPr bwMode="auto">
            <a:xfrm>
              <a:off x="2505" y="1175"/>
              <a:ext cx="29" cy="34"/>
            </a:xfrm>
            <a:custGeom>
              <a:avLst/>
              <a:gdLst/>
              <a:ahLst/>
              <a:cxnLst>
                <a:cxn ang="0">
                  <a:pos x="0" y="60"/>
                </a:cxn>
                <a:cxn ang="0">
                  <a:pos x="21" y="36"/>
                </a:cxn>
                <a:cxn ang="0">
                  <a:pos x="30" y="18"/>
                </a:cxn>
                <a:cxn ang="0">
                  <a:pos x="48" y="9"/>
                </a:cxn>
                <a:cxn ang="0">
                  <a:pos x="51" y="0"/>
                </a:cxn>
              </a:cxnLst>
              <a:rect l="0" t="0" r="r" b="b"/>
              <a:pathLst>
                <a:path w="51" h="60">
                  <a:moveTo>
                    <a:pt x="0" y="60"/>
                  </a:moveTo>
                  <a:cubicBezTo>
                    <a:pt x="3" y="43"/>
                    <a:pt x="5" y="41"/>
                    <a:pt x="21" y="36"/>
                  </a:cubicBezTo>
                  <a:cubicBezTo>
                    <a:pt x="25" y="30"/>
                    <a:pt x="25" y="23"/>
                    <a:pt x="30" y="18"/>
                  </a:cubicBezTo>
                  <a:cubicBezTo>
                    <a:pt x="35" y="13"/>
                    <a:pt x="42" y="13"/>
                    <a:pt x="48" y="9"/>
                  </a:cubicBezTo>
                  <a:cubicBezTo>
                    <a:pt x="49" y="6"/>
                    <a:pt x="51" y="0"/>
                    <a:pt x="51"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09" name="Freeform 108">
              <a:extLst>
                <a:ext uri="{FF2B5EF4-FFF2-40B4-BE49-F238E27FC236}">
                  <a16:creationId xmlns:a16="http://schemas.microsoft.com/office/drawing/2014/main" id="{5E4ED507-6D96-FDB8-7AC3-FDFF79D9267E}"/>
                </a:ext>
              </a:extLst>
            </p:cNvPr>
            <p:cNvSpPr>
              <a:spLocks noChangeAspect="1"/>
            </p:cNvSpPr>
            <p:nvPr/>
          </p:nvSpPr>
          <p:spPr bwMode="auto">
            <a:xfrm>
              <a:off x="2371" y="1325"/>
              <a:ext cx="29" cy="27"/>
            </a:xfrm>
            <a:custGeom>
              <a:avLst/>
              <a:gdLst/>
              <a:ahLst/>
              <a:cxnLst>
                <a:cxn ang="0">
                  <a:pos x="0" y="49"/>
                </a:cxn>
                <a:cxn ang="0">
                  <a:pos x="21" y="34"/>
                </a:cxn>
                <a:cxn ang="0">
                  <a:pos x="24" y="22"/>
                </a:cxn>
                <a:cxn ang="0">
                  <a:pos x="42" y="10"/>
                </a:cxn>
                <a:cxn ang="0">
                  <a:pos x="51" y="1"/>
                </a:cxn>
              </a:cxnLst>
              <a:rect l="0" t="0" r="r" b="b"/>
              <a:pathLst>
                <a:path w="51" h="49">
                  <a:moveTo>
                    <a:pt x="0" y="49"/>
                  </a:moveTo>
                  <a:cubicBezTo>
                    <a:pt x="19" y="43"/>
                    <a:pt x="17" y="49"/>
                    <a:pt x="21" y="34"/>
                  </a:cubicBezTo>
                  <a:cubicBezTo>
                    <a:pt x="22" y="30"/>
                    <a:pt x="21" y="25"/>
                    <a:pt x="24" y="22"/>
                  </a:cubicBezTo>
                  <a:cubicBezTo>
                    <a:pt x="29" y="17"/>
                    <a:pt x="42" y="10"/>
                    <a:pt x="42" y="10"/>
                  </a:cubicBezTo>
                  <a:cubicBezTo>
                    <a:pt x="49" y="0"/>
                    <a:pt x="44" y="1"/>
                    <a:pt x="51" y="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10" name="Freeform 109">
              <a:extLst>
                <a:ext uri="{FF2B5EF4-FFF2-40B4-BE49-F238E27FC236}">
                  <a16:creationId xmlns:a16="http://schemas.microsoft.com/office/drawing/2014/main" id="{A5AF534C-1349-1D4E-75C9-6E8CDA249707}"/>
                </a:ext>
              </a:extLst>
            </p:cNvPr>
            <p:cNvSpPr>
              <a:spLocks noChangeAspect="1"/>
            </p:cNvSpPr>
            <p:nvPr/>
          </p:nvSpPr>
          <p:spPr bwMode="auto">
            <a:xfrm>
              <a:off x="2256" y="1312"/>
              <a:ext cx="34" cy="39"/>
            </a:xfrm>
            <a:custGeom>
              <a:avLst/>
              <a:gdLst/>
              <a:ahLst/>
              <a:cxnLst>
                <a:cxn ang="0">
                  <a:pos x="60" y="69"/>
                </a:cxn>
                <a:cxn ang="0">
                  <a:pos x="36" y="45"/>
                </a:cxn>
                <a:cxn ang="0">
                  <a:pos x="18" y="39"/>
                </a:cxn>
                <a:cxn ang="0">
                  <a:pos x="0" y="0"/>
                </a:cxn>
              </a:cxnLst>
              <a:rect l="0" t="0" r="r" b="b"/>
              <a:pathLst>
                <a:path w="60" h="69">
                  <a:moveTo>
                    <a:pt x="60" y="69"/>
                  </a:moveTo>
                  <a:cubicBezTo>
                    <a:pt x="52" y="45"/>
                    <a:pt x="60" y="53"/>
                    <a:pt x="36" y="45"/>
                  </a:cubicBezTo>
                  <a:cubicBezTo>
                    <a:pt x="30" y="43"/>
                    <a:pt x="18" y="39"/>
                    <a:pt x="18" y="39"/>
                  </a:cubicBezTo>
                  <a:cubicBezTo>
                    <a:pt x="11" y="29"/>
                    <a:pt x="0" y="12"/>
                    <a:pt x="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11" name="Freeform 110">
              <a:extLst>
                <a:ext uri="{FF2B5EF4-FFF2-40B4-BE49-F238E27FC236}">
                  <a16:creationId xmlns:a16="http://schemas.microsoft.com/office/drawing/2014/main" id="{36C2B332-0378-5C82-140E-6B2AF84BBF44}"/>
                </a:ext>
              </a:extLst>
            </p:cNvPr>
            <p:cNvSpPr>
              <a:spLocks noChangeAspect="1"/>
            </p:cNvSpPr>
            <p:nvPr/>
          </p:nvSpPr>
          <p:spPr bwMode="auto">
            <a:xfrm>
              <a:off x="2124" y="1412"/>
              <a:ext cx="34" cy="23"/>
            </a:xfrm>
            <a:custGeom>
              <a:avLst/>
              <a:gdLst/>
              <a:ahLst/>
              <a:cxnLst>
                <a:cxn ang="0">
                  <a:pos x="60" y="0"/>
                </a:cxn>
                <a:cxn ang="0">
                  <a:pos x="54" y="18"/>
                </a:cxn>
                <a:cxn ang="0">
                  <a:pos x="30" y="24"/>
                </a:cxn>
                <a:cxn ang="0">
                  <a:pos x="0" y="42"/>
                </a:cxn>
              </a:cxnLst>
              <a:rect l="0" t="0" r="r" b="b"/>
              <a:pathLst>
                <a:path w="60" h="42">
                  <a:moveTo>
                    <a:pt x="60" y="0"/>
                  </a:moveTo>
                  <a:cubicBezTo>
                    <a:pt x="58" y="6"/>
                    <a:pt x="56" y="12"/>
                    <a:pt x="54" y="18"/>
                  </a:cubicBezTo>
                  <a:cubicBezTo>
                    <a:pt x="51" y="26"/>
                    <a:pt x="30" y="24"/>
                    <a:pt x="30" y="24"/>
                  </a:cubicBezTo>
                  <a:cubicBezTo>
                    <a:pt x="20" y="31"/>
                    <a:pt x="9" y="33"/>
                    <a:pt x="0" y="4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12" name="Freeform 111">
              <a:extLst>
                <a:ext uri="{FF2B5EF4-FFF2-40B4-BE49-F238E27FC236}">
                  <a16:creationId xmlns:a16="http://schemas.microsoft.com/office/drawing/2014/main" id="{B0C85BF0-9BF8-85C1-4A09-8480EB19FD3D}"/>
                </a:ext>
              </a:extLst>
            </p:cNvPr>
            <p:cNvSpPr>
              <a:spLocks noChangeAspect="1"/>
            </p:cNvSpPr>
            <p:nvPr/>
          </p:nvSpPr>
          <p:spPr bwMode="auto">
            <a:xfrm>
              <a:off x="2269" y="1014"/>
              <a:ext cx="19" cy="49"/>
            </a:xfrm>
            <a:custGeom>
              <a:avLst/>
              <a:gdLst/>
              <a:ahLst/>
              <a:cxnLst>
                <a:cxn ang="0">
                  <a:pos x="34" y="87"/>
                </a:cxn>
                <a:cxn ang="0">
                  <a:pos x="16" y="54"/>
                </a:cxn>
                <a:cxn ang="0">
                  <a:pos x="13" y="33"/>
                </a:cxn>
                <a:cxn ang="0">
                  <a:pos x="1" y="12"/>
                </a:cxn>
              </a:cxnLst>
              <a:rect l="0" t="0" r="r" b="b"/>
              <a:pathLst>
                <a:path w="34" h="87">
                  <a:moveTo>
                    <a:pt x="34" y="87"/>
                  </a:moveTo>
                  <a:cubicBezTo>
                    <a:pt x="30" y="65"/>
                    <a:pt x="27" y="70"/>
                    <a:pt x="16" y="54"/>
                  </a:cubicBezTo>
                  <a:cubicBezTo>
                    <a:pt x="15" y="47"/>
                    <a:pt x="16" y="40"/>
                    <a:pt x="13" y="33"/>
                  </a:cubicBezTo>
                  <a:cubicBezTo>
                    <a:pt x="0" y="0"/>
                    <a:pt x="1" y="24"/>
                    <a:pt x="1" y="1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13" name="Freeform 112">
              <a:extLst>
                <a:ext uri="{FF2B5EF4-FFF2-40B4-BE49-F238E27FC236}">
                  <a16:creationId xmlns:a16="http://schemas.microsoft.com/office/drawing/2014/main" id="{3EE30D36-EB17-4FD0-3F7C-AD191BAEA403}"/>
                </a:ext>
              </a:extLst>
            </p:cNvPr>
            <p:cNvSpPr>
              <a:spLocks noChangeAspect="1"/>
            </p:cNvSpPr>
            <p:nvPr/>
          </p:nvSpPr>
          <p:spPr bwMode="auto">
            <a:xfrm>
              <a:off x="2108" y="905"/>
              <a:ext cx="9" cy="70"/>
            </a:xfrm>
            <a:custGeom>
              <a:avLst/>
              <a:gdLst/>
              <a:ahLst/>
              <a:cxnLst>
                <a:cxn ang="0">
                  <a:pos x="9" y="123"/>
                </a:cxn>
                <a:cxn ang="0">
                  <a:pos x="6" y="81"/>
                </a:cxn>
                <a:cxn ang="0">
                  <a:pos x="0" y="63"/>
                </a:cxn>
                <a:cxn ang="0">
                  <a:pos x="15" y="0"/>
                </a:cxn>
              </a:cxnLst>
              <a:rect l="0" t="0" r="r" b="b"/>
              <a:pathLst>
                <a:path w="15" h="123">
                  <a:moveTo>
                    <a:pt x="9" y="123"/>
                  </a:moveTo>
                  <a:cubicBezTo>
                    <a:pt x="8" y="109"/>
                    <a:pt x="8" y="95"/>
                    <a:pt x="6" y="81"/>
                  </a:cubicBezTo>
                  <a:cubicBezTo>
                    <a:pt x="5" y="75"/>
                    <a:pt x="0" y="63"/>
                    <a:pt x="0" y="63"/>
                  </a:cubicBezTo>
                  <a:cubicBezTo>
                    <a:pt x="12" y="28"/>
                    <a:pt x="15" y="45"/>
                    <a:pt x="15"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14" name="Freeform 113">
              <a:extLst>
                <a:ext uri="{FF2B5EF4-FFF2-40B4-BE49-F238E27FC236}">
                  <a16:creationId xmlns:a16="http://schemas.microsoft.com/office/drawing/2014/main" id="{D4A7B6EA-0C29-9C5A-FE2B-3D1901FBBAC8}"/>
                </a:ext>
              </a:extLst>
            </p:cNvPr>
            <p:cNvSpPr>
              <a:spLocks noChangeAspect="1"/>
            </p:cNvSpPr>
            <p:nvPr/>
          </p:nvSpPr>
          <p:spPr bwMode="auto">
            <a:xfrm>
              <a:off x="2083" y="1085"/>
              <a:ext cx="66" cy="12"/>
            </a:xfrm>
            <a:custGeom>
              <a:avLst/>
              <a:gdLst/>
              <a:ahLst/>
              <a:cxnLst>
                <a:cxn ang="0">
                  <a:pos x="0" y="8"/>
                </a:cxn>
                <a:cxn ang="0">
                  <a:pos x="48" y="14"/>
                </a:cxn>
                <a:cxn ang="0">
                  <a:pos x="66" y="20"/>
                </a:cxn>
                <a:cxn ang="0">
                  <a:pos x="117" y="11"/>
                </a:cxn>
              </a:cxnLst>
              <a:rect l="0" t="0" r="r" b="b"/>
              <a:pathLst>
                <a:path w="117" h="20">
                  <a:moveTo>
                    <a:pt x="0" y="8"/>
                  </a:moveTo>
                  <a:cubicBezTo>
                    <a:pt x="23" y="0"/>
                    <a:pt x="27" y="5"/>
                    <a:pt x="48" y="14"/>
                  </a:cubicBezTo>
                  <a:cubicBezTo>
                    <a:pt x="54" y="17"/>
                    <a:pt x="66" y="20"/>
                    <a:pt x="66" y="20"/>
                  </a:cubicBezTo>
                  <a:cubicBezTo>
                    <a:pt x="80" y="19"/>
                    <a:pt x="103" y="11"/>
                    <a:pt x="117" y="1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15" name="Freeform 114">
              <a:extLst>
                <a:ext uri="{FF2B5EF4-FFF2-40B4-BE49-F238E27FC236}">
                  <a16:creationId xmlns:a16="http://schemas.microsoft.com/office/drawing/2014/main" id="{94CE6CC9-AF60-A06C-7C08-2EFA9515FB3F}"/>
                </a:ext>
              </a:extLst>
            </p:cNvPr>
            <p:cNvSpPr>
              <a:spLocks noChangeAspect="1"/>
            </p:cNvSpPr>
            <p:nvPr/>
          </p:nvSpPr>
          <p:spPr bwMode="auto">
            <a:xfrm>
              <a:off x="2373" y="1358"/>
              <a:ext cx="51" cy="54"/>
            </a:xfrm>
            <a:custGeom>
              <a:avLst/>
              <a:gdLst/>
              <a:ahLst/>
              <a:cxnLst>
                <a:cxn ang="0">
                  <a:pos x="0" y="96"/>
                </a:cxn>
                <a:cxn ang="0">
                  <a:pos x="21" y="78"/>
                </a:cxn>
                <a:cxn ang="0">
                  <a:pos x="36" y="42"/>
                </a:cxn>
                <a:cxn ang="0">
                  <a:pos x="54" y="30"/>
                </a:cxn>
                <a:cxn ang="0">
                  <a:pos x="90" y="0"/>
                </a:cxn>
              </a:cxnLst>
              <a:rect l="0" t="0" r="r" b="b"/>
              <a:pathLst>
                <a:path w="90" h="96">
                  <a:moveTo>
                    <a:pt x="0" y="96"/>
                  </a:moveTo>
                  <a:cubicBezTo>
                    <a:pt x="4" y="84"/>
                    <a:pt x="10" y="85"/>
                    <a:pt x="21" y="78"/>
                  </a:cubicBezTo>
                  <a:cubicBezTo>
                    <a:pt x="23" y="73"/>
                    <a:pt x="34" y="43"/>
                    <a:pt x="36" y="42"/>
                  </a:cubicBezTo>
                  <a:cubicBezTo>
                    <a:pt x="42" y="38"/>
                    <a:pt x="54" y="30"/>
                    <a:pt x="54" y="30"/>
                  </a:cubicBezTo>
                  <a:cubicBezTo>
                    <a:pt x="63" y="16"/>
                    <a:pt x="73" y="0"/>
                    <a:pt x="9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16" name="Freeform 115">
              <a:extLst>
                <a:ext uri="{FF2B5EF4-FFF2-40B4-BE49-F238E27FC236}">
                  <a16:creationId xmlns:a16="http://schemas.microsoft.com/office/drawing/2014/main" id="{CC4D0676-0271-E0BA-509E-7C74A712A781}"/>
                </a:ext>
              </a:extLst>
            </p:cNvPr>
            <p:cNvSpPr>
              <a:spLocks noChangeAspect="1"/>
            </p:cNvSpPr>
            <p:nvPr/>
          </p:nvSpPr>
          <p:spPr bwMode="auto">
            <a:xfrm>
              <a:off x="2505" y="1352"/>
              <a:ext cx="68" cy="65"/>
            </a:xfrm>
            <a:custGeom>
              <a:avLst/>
              <a:gdLst/>
              <a:ahLst/>
              <a:cxnLst>
                <a:cxn ang="0">
                  <a:pos x="0" y="0"/>
                </a:cxn>
                <a:cxn ang="0">
                  <a:pos x="45" y="54"/>
                </a:cxn>
                <a:cxn ang="0">
                  <a:pos x="72" y="66"/>
                </a:cxn>
                <a:cxn ang="0">
                  <a:pos x="90" y="72"/>
                </a:cxn>
                <a:cxn ang="0">
                  <a:pos x="111" y="108"/>
                </a:cxn>
                <a:cxn ang="0">
                  <a:pos x="120" y="114"/>
                </a:cxn>
              </a:cxnLst>
              <a:rect l="0" t="0" r="r" b="b"/>
              <a:pathLst>
                <a:path w="120" h="114">
                  <a:moveTo>
                    <a:pt x="0" y="0"/>
                  </a:moveTo>
                  <a:cubicBezTo>
                    <a:pt x="26" y="9"/>
                    <a:pt x="37" y="30"/>
                    <a:pt x="45" y="54"/>
                  </a:cubicBezTo>
                  <a:cubicBezTo>
                    <a:pt x="48" y="63"/>
                    <a:pt x="63" y="63"/>
                    <a:pt x="72" y="66"/>
                  </a:cubicBezTo>
                  <a:cubicBezTo>
                    <a:pt x="78" y="68"/>
                    <a:pt x="90" y="72"/>
                    <a:pt x="90" y="72"/>
                  </a:cubicBezTo>
                  <a:cubicBezTo>
                    <a:pt x="97" y="82"/>
                    <a:pt x="101" y="101"/>
                    <a:pt x="111" y="108"/>
                  </a:cubicBezTo>
                  <a:cubicBezTo>
                    <a:pt x="114" y="110"/>
                    <a:pt x="120" y="114"/>
                    <a:pt x="120" y="114"/>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17" name="Freeform 116">
              <a:extLst>
                <a:ext uri="{FF2B5EF4-FFF2-40B4-BE49-F238E27FC236}">
                  <a16:creationId xmlns:a16="http://schemas.microsoft.com/office/drawing/2014/main" id="{A2B54965-38A8-9E06-6032-18F25E4ADE37}"/>
                </a:ext>
              </a:extLst>
            </p:cNvPr>
            <p:cNvSpPr>
              <a:spLocks noChangeAspect="1"/>
            </p:cNvSpPr>
            <p:nvPr/>
          </p:nvSpPr>
          <p:spPr bwMode="auto">
            <a:xfrm>
              <a:off x="2505" y="1356"/>
              <a:ext cx="69" cy="59"/>
            </a:xfrm>
            <a:custGeom>
              <a:avLst/>
              <a:gdLst/>
              <a:ahLst/>
              <a:cxnLst>
                <a:cxn ang="0">
                  <a:pos x="0" y="105"/>
                </a:cxn>
                <a:cxn ang="0">
                  <a:pos x="48" y="69"/>
                </a:cxn>
                <a:cxn ang="0">
                  <a:pos x="75" y="48"/>
                </a:cxn>
                <a:cxn ang="0">
                  <a:pos x="96" y="24"/>
                </a:cxn>
                <a:cxn ang="0">
                  <a:pos x="123" y="0"/>
                </a:cxn>
              </a:cxnLst>
              <a:rect l="0" t="0" r="r" b="b"/>
              <a:pathLst>
                <a:path w="123" h="105">
                  <a:moveTo>
                    <a:pt x="0" y="105"/>
                  </a:moveTo>
                  <a:cubicBezTo>
                    <a:pt x="13" y="86"/>
                    <a:pt x="26" y="76"/>
                    <a:pt x="48" y="69"/>
                  </a:cubicBezTo>
                  <a:cubicBezTo>
                    <a:pt x="56" y="61"/>
                    <a:pt x="75" y="48"/>
                    <a:pt x="75" y="48"/>
                  </a:cubicBezTo>
                  <a:cubicBezTo>
                    <a:pt x="89" y="27"/>
                    <a:pt x="81" y="34"/>
                    <a:pt x="96" y="24"/>
                  </a:cubicBezTo>
                  <a:cubicBezTo>
                    <a:pt x="101" y="17"/>
                    <a:pt x="115" y="4"/>
                    <a:pt x="123"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18" name="Freeform 117">
              <a:extLst>
                <a:ext uri="{FF2B5EF4-FFF2-40B4-BE49-F238E27FC236}">
                  <a16:creationId xmlns:a16="http://schemas.microsoft.com/office/drawing/2014/main" id="{0D3935F0-94A4-EABD-832B-E18E2FD09BE0}"/>
                </a:ext>
              </a:extLst>
            </p:cNvPr>
            <p:cNvSpPr>
              <a:spLocks noChangeAspect="1"/>
            </p:cNvSpPr>
            <p:nvPr/>
          </p:nvSpPr>
          <p:spPr bwMode="auto">
            <a:xfrm>
              <a:off x="2242" y="1212"/>
              <a:ext cx="48" cy="56"/>
            </a:xfrm>
            <a:custGeom>
              <a:avLst/>
              <a:gdLst/>
              <a:ahLst/>
              <a:cxnLst>
                <a:cxn ang="0">
                  <a:pos x="0" y="99"/>
                </a:cxn>
                <a:cxn ang="0">
                  <a:pos x="18" y="75"/>
                </a:cxn>
                <a:cxn ang="0">
                  <a:pos x="33" y="60"/>
                </a:cxn>
                <a:cxn ang="0">
                  <a:pos x="45" y="33"/>
                </a:cxn>
                <a:cxn ang="0">
                  <a:pos x="63" y="21"/>
                </a:cxn>
                <a:cxn ang="0">
                  <a:pos x="84" y="0"/>
                </a:cxn>
              </a:cxnLst>
              <a:rect l="0" t="0" r="r" b="b"/>
              <a:pathLst>
                <a:path w="84" h="99">
                  <a:moveTo>
                    <a:pt x="0" y="99"/>
                  </a:moveTo>
                  <a:cubicBezTo>
                    <a:pt x="4" y="87"/>
                    <a:pt x="8" y="82"/>
                    <a:pt x="18" y="75"/>
                  </a:cubicBezTo>
                  <a:cubicBezTo>
                    <a:pt x="22" y="69"/>
                    <a:pt x="29" y="66"/>
                    <a:pt x="33" y="60"/>
                  </a:cubicBezTo>
                  <a:cubicBezTo>
                    <a:pt x="40" y="50"/>
                    <a:pt x="36" y="41"/>
                    <a:pt x="45" y="33"/>
                  </a:cubicBezTo>
                  <a:cubicBezTo>
                    <a:pt x="50" y="28"/>
                    <a:pt x="63" y="21"/>
                    <a:pt x="63" y="21"/>
                  </a:cubicBezTo>
                  <a:cubicBezTo>
                    <a:pt x="66" y="12"/>
                    <a:pt x="84" y="0"/>
                    <a:pt x="84"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19" name="Freeform 118">
              <a:extLst>
                <a:ext uri="{FF2B5EF4-FFF2-40B4-BE49-F238E27FC236}">
                  <a16:creationId xmlns:a16="http://schemas.microsoft.com/office/drawing/2014/main" id="{CA06B7E4-8974-8AD4-AAF0-F0AAEE49149B}"/>
                </a:ext>
              </a:extLst>
            </p:cNvPr>
            <p:cNvSpPr>
              <a:spLocks noChangeAspect="1"/>
            </p:cNvSpPr>
            <p:nvPr/>
          </p:nvSpPr>
          <p:spPr bwMode="auto">
            <a:xfrm>
              <a:off x="2241" y="1209"/>
              <a:ext cx="54" cy="57"/>
            </a:xfrm>
            <a:custGeom>
              <a:avLst/>
              <a:gdLst/>
              <a:ahLst/>
              <a:cxnLst>
                <a:cxn ang="0">
                  <a:pos x="0" y="0"/>
                </a:cxn>
                <a:cxn ang="0">
                  <a:pos x="21" y="18"/>
                </a:cxn>
                <a:cxn ang="0">
                  <a:pos x="42" y="36"/>
                </a:cxn>
                <a:cxn ang="0">
                  <a:pos x="60" y="48"/>
                </a:cxn>
                <a:cxn ang="0">
                  <a:pos x="81" y="81"/>
                </a:cxn>
                <a:cxn ang="0">
                  <a:pos x="96" y="102"/>
                </a:cxn>
              </a:cxnLst>
              <a:rect l="0" t="0" r="r" b="b"/>
              <a:pathLst>
                <a:path w="96" h="102">
                  <a:moveTo>
                    <a:pt x="0" y="0"/>
                  </a:moveTo>
                  <a:cubicBezTo>
                    <a:pt x="12" y="4"/>
                    <a:pt x="10" y="11"/>
                    <a:pt x="21" y="18"/>
                  </a:cubicBezTo>
                  <a:cubicBezTo>
                    <a:pt x="26" y="32"/>
                    <a:pt x="31" y="30"/>
                    <a:pt x="42" y="36"/>
                  </a:cubicBezTo>
                  <a:cubicBezTo>
                    <a:pt x="48" y="40"/>
                    <a:pt x="60" y="48"/>
                    <a:pt x="60" y="48"/>
                  </a:cubicBezTo>
                  <a:cubicBezTo>
                    <a:pt x="66" y="65"/>
                    <a:pt x="66" y="71"/>
                    <a:pt x="81" y="81"/>
                  </a:cubicBezTo>
                  <a:cubicBezTo>
                    <a:pt x="86" y="89"/>
                    <a:pt x="87" y="98"/>
                    <a:pt x="96" y="10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20" name="Freeform 119">
              <a:extLst>
                <a:ext uri="{FF2B5EF4-FFF2-40B4-BE49-F238E27FC236}">
                  <a16:creationId xmlns:a16="http://schemas.microsoft.com/office/drawing/2014/main" id="{7FBB28A7-C896-04C4-4A29-99109757AD4C}"/>
                </a:ext>
              </a:extLst>
            </p:cNvPr>
            <p:cNvSpPr>
              <a:spLocks noChangeAspect="1"/>
            </p:cNvSpPr>
            <p:nvPr/>
          </p:nvSpPr>
          <p:spPr bwMode="auto">
            <a:xfrm>
              <a:off x="2081" y="1198"/>
              <a:ext cx="78" cy="68"/>
            </a:xfrm>
            <a:custGeom>
              <a:avLst/>
              <a:gdLst/>
              <a:ahLst/>
              <a:cxnLst>
                <a:cxn ang="0">
                  <a:pos x="138" y="120"/>
                </a:cxn>
                <a:cxn ang="0">
                  <a:pos x="111" y="93"/>
                </a:cxn>
                <a:cxn ang="0">
                  <a:pos x="93" y="81"/>
                </a:cxn>
                <a:cxn ang="0">
                  <a:pos x="78" y="66"/>
                </a:cxn>
                <a:cxn ang="0">
                  <a:pos x="45" y="27"/>
                </a:cxn>
                <a:cxn ang="0">
                  <a:pos x="18" y="18"/>
                </a:cxn>
                <a:cxn ang="0">
                  <a:pos x="9" y="15"/>
                </a:cxn>
                <a:cxn ang="0">
                  <a:pos x="0" y="0"/>
                </a:cxn>
              </a:cxnLst>
              <a:rect l="0" t="0" r="r" b="b"/>
              <a:pathLst>
                <a:path w="138" h="120">
                  <a:moveTo>
                    <a:pt x="138" y="120"/>
                  </a:moveTo>
                  <a:cubicBezTo>
                    <a:pt x="134" y="107"/>
                    <a:pt x="122" y="99"/>
                    <a:pt x="111" y="93"/>
                  </a:cubicBezTo>
                  <a:cubicBezTo>
                    <a:pt x="105" y="89"/>
                    <a:pt x="93" y="81"/>
                    <a:pt x="93" y="81"/>
                  </a:cubicBezTo>
                  <a:cubicBezTo>
                    <a:pt x="77" y="57"/>
                    <a:pt x="98" y="86"/>
                    <a:pt x="78" y="66"/>
                  </a:cubicBezTo>
                  <a:cubicBezTo>
                    <a:pt x="60" y="48"/>
                    <a:pt x="74" y="47"/>
                    <a:pt x="45" y="27"/>
                  </a:cubicBezTo>
                  <a:cubicBezTo>
                    <a:pt x="37" y="22"/>
                    <a:pt x="27" y="21"/>
                    <a:pt x="18" y="18"/>
                  </a:cubicBezTo>
                  <a:cubicBezTo>
                    <a:pt x="15" y="17"/>
                    <a:pt x="9" y="15"/>
                    <a:pt x="9" y="15"/>
                  </a:cubicBezTo>
                  <a:cubicBezTo>
                    <a:pt x="5" y="3"/>
                    <a:pt x="8" y="8"/>
                    <a:pt x="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21" name="Freeform 120">
              <a:extLst>
                <a:ext uri="{FF2B5EF4-FFF2-40B4-BE49-F238E27FC236}">
                  <a16:creationId xmlns:a16="http://schemas.microsoft.com/office/drawing/2014/main" id="{5A9912A2-C657-1B02-2A3D-7B1527B9A82D}"/>
                </a:ext>
              </a:extLst>
            </p:cNvPr>
            <p:cNvSpPr>
              <a:spLocks noChangeAspect="1"/>
            </p:cNvSpPr>
            <p:nvPr/>
          </p:nvSpPr>
          <p:spPr bwMode="auto">
            <a:xfrm>
              <a:off x="2081" y="1347"/>
              <a:ext cx="77" cy="66"/>
            </a:xfrm>
            <a:custGeom>
              <a:avLst/>
              <a:gdLst/>
              <a:ahLst/>
              <a:cxnLst>
                <a:cxn ang="0">
                  <a:pos x="135" y="117"/>
                </a:cxn>
                <a:cxn ang="0">
                  <a:pos x="60" y="66"/>
                </a:cxn>
                <a:cxn ang="0">
                  <a:pos x="39" y="21"/>
                </a:cxn>
                <a:cxn ang="0">
                  <a:pos x="21" y="15"/>
                </a:cxn>
                <a:cxn ang="0">
                  <a:pos x="12" y="12"/>
                </a:cxn>
                <a:cxn ang="0">
                  <a:pos x="0" y="0"/>
                </a:cxn>
              </a:cxnLst>
              <a:rect l="0" t="0" r="r" b="b"/>
              <a:pathLst>
                <a:path w="135" h="117">
                  <a:moveTo>
                    <a:pt x="135" y="117"/>
                  </a:moveTo>
                  <a:cubicBezTo>
                    <a:pt x="124" y="71"/>
                    <a:pt x="92" y="87"/>
                    <a:pt x="60" y="66"/>
                  </a:cubicBezTo>
                  <a:cubicBezTo>
                    <a:pt x="57" y="57"/>
                    <a:pt x="46" y="26"/>
                    <a:pt x="39" y="21"/>
                  </a:cubicBezTo>
                  <a:cubicBezTo>
                    <a:pt x="34" y="18"/>
                    <a:pt x="27" y="17"/>
                    <a:pt x="21" y="15"/>
                  </a:cubicBezTo>
                  <a:cubicBezTo>
                    <a:pt x="18" y="14"/>
                    <a:pt x="12" y="12"/>
                    <a:pt x="12" y="12"/>
                  </a:cubicBezTo>
                  <a:cubicBezTo>
                    <a:pt x="5" y="1"/>
                    <a:pt x="9" y="5"/>
                    <a:pt x="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22" name="Freeform 121">
              <a:extLst>
                <a:ext uri="{FF2B5EF4-FFF2-40B4-BE49-F238E27FC236}">
                  <a16:creationId xmlns:a16="http://schemas.microsoft.com/office/drawing/2014/main" id="{ECFA1623-3145-B359-AA28-3AD5FB38671D}"/>
                </a:ext>
              </a:extLst>
            </p:cNvPr>
            <p:cNvSpPr>
              <a:spLocks noChangeAspect="1"/>
            </p:cNvSpPr>
            <p:nvPr/>
          </p:nvSpPr>
          <p:spPr bwMode="auto">
            <a:xfrm>
              <a:off x="2080" y="1351"/>
              <a:ext cx="78" cy="70"/>
            </a:xfrm>
            <a:custGeom>
              <a:avLst/>
              <a:gdLst/>
              <a:ahLst/>
              <a:cxnLst>
                <a:cxn ang="0">
                  <a:pos x="138" y="0"/>
                </a:cxn>
                <a:cxn ang="0">
                  <a:pos x="105" y="27"/>
                </a:cxn>
                <a:cxn ang="0">
                  <a:pos x="45" y="63"/>
                </a:cxn>
                <a:cxn ang="0">
                  <a:pos x="6" y="114"/>
                </a:cxn>
                <a:cxn ang="0">
                  <a:pos x="0" y="123"/>
                </a:cxn>
              </a:cxnLst>
              <a:rect l="0" t="0" r="r" b="b"/>
              <a:pathLst>
                <a:path w="138" h="124">
                  <a:moveTo>
                    <a:pt x="138" y="0"/>
                  </a:moveTo>
                  <a:cubicBezTo>
                    <a:pt x="124" y="9"/>
                    <a:pt x="118" y="18"/>
                    <a:pt x="105" y="27"/>
                  </a:cubicBezTo>
                  <a:cubicBezTo>
                    <a:pt x="90" y="50"/>
                    <a:pt x="66" y="49"/>
                    <a:pt x="45" y="63"/>
                  </a:cubicBezTo>
                  <a:cubicBezTo>
                    <a:pt x="38" y="84"/>
                    <a:pt x="24" y="102"/>
                    <a:pt x="6" y="114"/>
                  </a:cubicBezTo>
                  <a:cubicBezTo>
                    <a:pt x="3" y="124"/>
                    <a:pt x="6" y="123"/>
                    <a:pt x="0" y="123"/>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23" name="Freeform 122">
              <a:extLst>
                <a:ext uri="{FF2B5EF4-FFF2-40B4-BE49-F238E27FC236}">
                  <a16:creationId xmlns:a16="http://schemas.microsoft.com/office/drawing/2014/main" id="{3114C848-6A26-52BE-9C03-AEF7256E2125}"/>
                </a:ext>
              </a:extLst>
            </p:cNvPr>
            <p:cNvSpPr>
              <a:spLocks noChangeAspect="1"/>
            </p:cNvSpPr>
            <p:nvPr/>
          </p:nvSpPr>
          <p:spPr bwMode="auto">
            <a:xfrm>
              <a:off x="2237" y="1358"/>
              <a:ext cx="53" cy="57"/>
            </a:xfrm>
            <a:custGeom>
              <a:avLst/>
              <a:gdLst/>
              <a:ahLst/>
              <a:cxnLst>
                <a:cxn ang="0">
                  <a:pos x="0" y="0"/>
                </a:cxn>
                <a:cxn ang="0">
                  <a:pos x="24" y="18"/>
                </a:cxn>
                <a:cxn ang="0">
                  <a:pos x="48" y="39"/>
                </a:cxn>
                <a:cxn ang="0">
                  <a:pos x="57" y="45"/>
                </a:cxn>
                <a:cxn ang="0">
                  <a:pos x="93" y="102"/>
                </a:cxn>
              </a:cxnLst>
              <a:rect l="0" t="0" r="r" b="b"/>
              <a:pathLst>
                <a:path w="93" h="102">
                  <a:moveTo>
                    <a:pt x="0" y="0"/>
                  </a:moveTo>
                  <a:cubicBezTo>
                    <a:pt x="11" y="4"/>
                    <a:pt x="14" y="11"/>
                    <a:pt x="24" y="18"/>
                  </a:cubicBezTo>
                  <a:cubicBezTo>
                    <a:pt x="34" y="33"/>
                    <a:pt x="27" y="25"/>
                    <a:pt x="48" y="39"/>
                  </a:cubicBezTo>
                  <a:cubicBezTo>
                    <a:pt x="51" y="41"/>
                    <a:pt x="57" y="45"/>
                    <a:pt x="57" y="45"/>
                  </a:cubicBezTo>
                  <a:cubicBezTo>
                    <a:pt x="66" y="73"/>
                    <a:pt x="74" y="83"/>
                    <a:pt x="93" y="10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24" name="Freeform 123">
              <a:extLst>
                <a:ext uri="{FF2B5EF4-FFF2-40B4-BE49-F238E27FC236}">
                  <a16:creationId xmlns:a16="http://schemas.microsoft.com/office/drawing/2014/main" id="{3EC79E4F-DCF5-E23D-E2AF-143DD9CDA257}"/>
                </a:ext>
              </a:extLst>
            </p:cNvPr>
            <p:cNvSpPr>
              <a:spLocks noChangeAspect="1"/>
            </p:cNvSpPr>
            <p:nvPr/>
          </p:nvSpPr>
          <p:spPr bwMode="auto">
            <a:xfrm>
              <a:off x="2236" y="1356"/>
              <a:ext cx="57" cy="57"/>
            </a:xfrm>
            <a:custGeom>
              <a:avLst/>
              <a:gdLst/>
              <a:ahLst/>
              <a:cxnLst>
                <a:cxn ang="0">
                  <a:pos x="102" y="0"/>
                </a:cxn>
                <a:cxn ang="0">
                  <a:pos x="57" y="36"/>
                </a:cxn>
                <a:cxn ang="0">
                  <a:pos x="30" y="54"/>
                </a:cxn>
                <a:cxn ang="0">
                  <a:pos x="21" y="60"/>
                </a:cxn>
                <a:cxn ang="0">
                  <a:pos x="0" y="102"/>
                </a:cxn>
              </a:cxnLst>
              <a:rect l="0" t="0" r="r" b="b"/>
              <a:pathLst>
                <a:path w="102" h="102">
                  <a:moveTo>
                    <a:pt x="102" y="0"/>
                  </a:moveTo>
                  <a:cubicBezTo>
                    <a:pt x="80" y="6"/>
                    <a:pt x="73" y="22"/>
                    <a:pt x="57" y="36"/>
                  </a:cubicBezTo>
                  <a:cubicBezTo>
                    <a:pt x="49" y="43"/>
                    <a:pt x="39" y="48"/>
                    <a:pt x="30" y="54"/>
                  </a:cubicBezTo>
                  <a:cubicBezTo>
                    <a:pt x="27" y="56"/>
                    <a:pt x="21" y="60"/>
                    <a:pt x="21" y="60"/>
                  </a:cubicBezTo>
                  <a:cubicBezTo>
                    <a:pt x="16" y="74"/>
                    <a:pt x="14" y="95"/>
                    <a:pt x="0" y="10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25" name="Freeform 124">
              <a:extLst>
                <a:ext uri="{FF2B5EF4-FFF2-40B4-BE49-F238E27FC236}">
                  <a16:creationId xmlns:a16="http://schemas.microsoft.com/office/drawing/2014/main" id="{17CA73BB-6E83-CCDC-112C-0B4938977DEB}"/>
                </a:ext>
              </a:extLst>
            </p:cNvPr>
            <p:cNvSpPr>
              <a:spLocks noChangeAspect="1"/>
            </p:cNvSpPr>
            <p:nvPr/>
          </p:nvSpPr>
          <p:spPr bwMode="auto">
            <a:xfrm>
              <a:off x="2503" y="1207"/>
              <a:ext cx="68" cy="73"/>
            </a:xfrm>
            <a:custGeom>
              <a:avLst/>
              <a:gdLst/>
              <a:ahLst/>
              <a:cxnLst>
                <a:cxn ang="0">
                  <a:pos x="0" y="0"/>
                </a:cxn>
                <a:cxn ang="0">
                  <a:pos x="27" y="33"/>
                </a:cxn>
                <a:cxn ang="0">
                  <a:pos x="39" y="51"/>
                </a:cxn>
                <a:cxn ang="0">
                  <a:pos x="75" y="72"/>
                </a:cxn>
                <a:cxn ang="0">
                  <a:pos x="105" y="111"/>
                </a:cxn>
                <a:cxn ang="0">
                  <a:pos x="120" y="129"/>
                </a:cxn>
              </a:cxnLst>
              <a:rect l="0" t="0" r="r" b="b"/>
              <a:pathLst>
                <a:path w="120" h="129">
                  <a:moveTo>
                    <a:pt x="0" y="0"/>
                  </a:moveTo>
                  <a:cubicBezTo>
                    <a:pt x="13" y="8"/>
                    <a:pt x="19" y="21"/>
                    <a:pt x="27" y="33"/>
                  </a:cubicBezTo>
                  <a:cubicBezTo>
                    <a:pt x="31" y="39"/>
                    <a:pt x="32" y="49"/>
                    <a:pt x="39" y="51"/>
                  </a:cubicBezTo>
                  <a:cubicBezTo>
                    <a:pt x="55" y="56"/>
                    <a:pt x="64" y="59"/>
                    <a:pt x="75" y="72"/>
                  </a:cubicBezTo>
                  <a:cubicBezTo>
                    <a:pt x="87" y="86"/>
                    <a:pt x="86" y="105"/>
                    <a:pt x="105" y="111"/>
                  </a:cubicBezTo>
                  <a:cubicBezTo>
                    <a:pt x="109" y="117"/>
                    <a:pt x="120" y="129"/>
                    <a:pt x="120" y="129"/>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26" name="Rectangle 125">
              <a:extLst>
                <a:ext uri="{FF2B5EF4-FFF2-40B4-BE49-F238E27FC236}">
                  <a16:creationId xmlns:a16="http://schemas.microsoft.com/office/drawing/2014/main" id="{832A7A9E-E943-FEAB-3A57-1E6E759BAFA7}"/>
                </a:ext>
              </a:extLst>
            </p:cNvPr>
            <p:cNvSpPr>
              <a:spLocks noChangeAspect="1" noChangeArrowheads="1"/>
            </p:cNvSpPr>
            <p:nvPr/>
          </p:nvSpPr>
          <p:spPr bwMode="auto">
            <a:xfrm>
              <a:off x="2593" y="1165"/>
              <a:ext cx="46" cy="194"/>
            </a:xfrm>
            <a:prstGeom prst="rect">
              <a:avLst/>
            </a:prstGeom>
            <a:solidFill>
              <a:srgbClr val="0033CC"/>
            </a:solidFill>
            <a:ln w="9525">
              <a:solidFill>
                <a:sysClr val="windowText" lastClr="000000"/>
              </a:solidFill>
              <a:miter lim="800000"/>
              <a:headEnd/>
              <a:tailEnd/>
            </a:ln>
            <a:effectLst/>
          </p:spPr>
          <p:txBody>
            <a:bodyPr wrap="none" anchor="ctr"/>
            <a:lstStyle/>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O</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P</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E</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N</a:t>
              </a:r>
            </a:p>
          </p:txBody>
        </p:sp>
        <p:sp>
          <p:nvSpPr>
            <p:cNvPr id="327" name="Line 126">
              <a:extLst>
                <a:ext uri="{FF2B5EF4-FFF2-40B4-BE49-F238E27FC236}">
                  <a16:creationId xmlns:a16="http://schemas.microsoft.com/office/drawing/2014/main" id="{4892C7D2-B44F-D543-8995-E840340D48DF}"/>
                </a:ext>
              </a:extLst>
            </p:cNvPr>
            <p:cNvSpPr>
              <a:spLocks noChangeAspect="1" noChangeShapeType="1"/>
            </p:cNvSpPr>
            <p:nvPr/>
          </p:nvSpPr>
          <p:spPr bwMode="auto">
            <a:xfrm flipV="1">
              <a:off x="2574" y="1160"/>
              <a:ext cx="72" cy="0"/>
            </a:xfrm>
            <a:prstGeom prst="line">
              <a:avLst/>
            </a:prstGeom>
            <a:noFill/>
            <a:ln w="2857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28" name="Oval 127">
              <a:extLst>
                <a:ext uri="{FF2B5EF4-FFF2-40B4-BE49-F238E27FC236}">
                  <a16:creationId xmlns:a16="http://schemas.microsoft.com/office/drawing/2014/main" id="{391636F4-7B9C-EA00-1586-47C218B9512F}"/>
                </a:ext>
              </a:extLst>
            </p:cNvPr>
            <p:cNvSpPr>
              <a:spLocks noChangeAspect="1" noChangeArrowheads="1"/>
            </p:cNvSpPr>
            <p:nvPr/>
          </p:nvSpPr>
          <p:spPr bwMode="auto">
            <a:xfrm>
              <a:off x="2642" y="1151"/>
              <a:ext cx="17" cy="17"/>
            </a:xfrm>
            <a:prstGeom prst="ellipse">
              <a:avLst/>
            </a:prstGeom>
            <a:solidFill>
              <a:srgbClr val="FFFF00"/>
            </a:solidFill>
            <a:ln w="9525">
              <a:solidFill>
                <a:srgbClr val="FFC653"/>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29" name="Line 128">
              <a:extLst>
                <a:ext uri="{FF2B5EF4-FFF2-40B4-BE49-F238E27FC236}">
                  <a16:creationId xmlns:a16="http://schemas.microsoft.com/office/drawing/2014/main" id="{187C750B-0F36-735F-0EA8-7044762E42BC}"/>
                </a:ext>
              </a:extLst>
            </p:cNvPr>
            <p:cNvSpPr>
              <a:spLocks noChangeAspect="1" noChangeShapeType="1"/>
            </p:cNvSpPr>
            <p:nvPr/>
          </p:nvSpPr>
          <p:spPr bwMode="auto">
            <a:xfrm flipH="1" flipV="1">
              <a:off x="2637" y="1114"/>
              <a:ext cx="9" cy="35"/>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30" name="Line 129">
              <a:extLst>
                <a:ext uri="{FF2B5EF4-FFF2-40B4-BE49-F238E27FC236}">
                  <a16:creationId xmlns:a16="http://schemas.microsoft.com/office/drawing/2014/main" id="{5769BD8D-49D0-49CD-FD70-86CCD68931FB}"/>
                </a:ext>
              </a:extLst>
            </p:cNvPr>
            <p:cNvSpPr>
              <a:spLocks noChangeAspect="1" noChangeShapeType="1"/>
            </p:cNvSpPr>
            <p:nvPr/>
          </p:nvSpPr>
          <p:spPr bwMode="auto">
            <a:xfrm flipV="1">
              <a:off x="2658" y="1121"/>
              <a:ext cx="22" cy="25"/>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31" name="Line 130">
              <a:extLst>
                <a:ext uri="{FF2B5EF4-FFF2-40B4-BE49-F238E27FC236}">
                  <a16:creationId xmlns:a16="http://schemas.microsoft.com/office/drawing/2014/main" id="{17AFD298-EFCC-D620-2BE3-81580FAA6943}"/>
                </a:ext>
              </a:extLst>
            </p:cNvPr>
            <p:cNvSpPr>
              <a:spLocks noChangeAspect="1" noChangeShapeType="1"/>
            </p:cNvSpPr>
            <p:nvPr/>
          </p:nvSpPr>
          <p:spPr bwMode="auto">
            <a:xfrm>
              <a:off x="2668" y="1161"/>
              <a:ext cx="27" cy="0"/>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32" name="Line 131">
              <a:extLst>
                <a:ext uri="{FF2B5EF4-FFF2-40B4-BE49-F238E27FC236}">
                  <a16:creationId xmlns:a16="http://schemas.microsoft.com/office/drawing/2014/main" id="{3F6264F0-4423-E131-8D0E-0D986445E632}"/>
                </a:ext>
              </a:extLst>
            </p:cNvPr>
            <p:cNvSpPr>
              <a:spLocks noChangeAspect="1" noChangeShapeType="1"/>
            </p:cNvSpPr>
            <p:nvPr/>
          </p:nvSpPr>
          <p:spPr bwMode="auto">
            <a:xfrm>
              <a:off x="2656" y="1175"/>
              <a:ext cx="5" cy="30"/>
            </a:xfrm>
            <a:prstGeom prst="line">
              <a:avLst/>
            </a:prstGeom>
            <a:noFill/>
            <a:ln w="9525">
              <a:solidFill>
                <a:srgbClr val="FFC653"/>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nvGrpSpPr>
          <p:cNvPr id="349" name="Group 132">
            <a:extLst>
              <a:ext uri="{FF2B5EF4-FFF2-40B4-BE49-F238E27FC236}">
                <a16:creationId xmlns:a16="http://schemas.microsoft.com/office/drawing/2014/main" id="{B0A0076C-F233-0B94-91CC-DD8C07D13023}"/>
              </a:ext>
            </a:extLst>
          </p:cNvPr>
          <p:cNvGrpSpPr>
            <a:grpSpLocks/>
          </p:cNvGrpSpPr>
          <p:nvPr/>
        </p:nvGrpSpPr>
        <p:grpSpPr bwMode="auto">
          <a:xfrm>
            <a:off x="6408585" y="2939880"/>
            <a:ext cx="1052512" cy="1319232"/>
            <a:chOff x="2789" y="885"/>
            <a:chExt cx="663" cy="831"/>
          </a:xfrm>
        </p:grpSpPr>
        <p:sp>
          <p:nvSpPr>
            <p:cNvPr id="350" name="Freeform 133">
              <a:extLst>
                <a:ext uri="{FF2B5EF4-FFF2-40B4-BE49-F238E27FC236}">
                  <a16:creationId xmlns:a16="http://schemas.microsoft.com/office/drawing/2014/main" id="{331E48AA-6A43-1D95-F4B6-0B0350D34A4A}"/>
                </a:ext>
              </a:extLst>
            </p:cNvPr>
            <p:cNvSpPr>
              <a:spLocks noChangeAspect="1"/>
            </p:cNvSpPr>
            <p:nvPr/>
          </p:nvSpPr>
          <p:spPr bwMode="auto">
            <a:xfrm>
              <a:off x="3336" y="1416"/>
              <a:ext cx="116" cy="291"/>
            </a:xfrm>
            <a:custGeom>
              <a:avLst/>
              <a:gdLst/>
              <a:ahLst/>
              <a:cxnLst>
                <a:cxn ang="0">
                  <a:pos x="15" y="0"/>
                </a:cxn>
                <a:cxn ang="0">
                  <a:pos x="24" y="69"/>
                </a:cxn>
                <a:cxn ang="0">
                  <a:pos x="7" y="66"/>
                </a:cxn>
                <a:cxn ang="0">
                  <a:pos x="0" y="7"/>
                </a:cxn>
                <a:cxn ang="0">
                  <a:pos x="15" y="0"/>
                </a:cxn>
              </a:cxnLst>
              <a:rect l="0" t="0" r="r" b="b"/>
              <a:pathLst>
                <a:path w="24" h="69">
                  <a:moveTo>
                    <a:pt x="15" y="0"/>
                  </a:moveTo>
                  <a:lnTo>
                    <a:pt x="24" y="69"/>
                  </a:lnTo>
                  <a:lnTo>
                    <a:pt x="7" y="66"/>
                  </a:lnTo>
                  <a:lnTo>
                    <a:pt x="0" y="7"/>
                  </a:lnTo>
                  <a:lnTo>
                    <a:pt x="15" y="0"/>
                  </a:lnTo>
                  <a:close/>
                </a:path>
              </a:pathLst>
            </a:custGeom>
            <a:solidFill>
              <a:srgbClr val="C3C583"/>
            </a:solidFill>
            <a:ln w="952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51" name="Freeform 134">
              <a:extLst>
                <a:ext uri="{FF2B5EF4-FFF2-40B4-BE49-F238E27FC236}">
                  <a16:creationId xmlns:a16="http://schemas.microsoft.com/office/drawing/2014/main" id="{50855155-F658-B36E-0193-298440214D97}"/>
                </a:ext>
              </a:extLst>
            </p:cNvPr>
            <p:cNvSpPr>
              <a:spLocks noChangeAspect="1"/>
            </p:cNvSpPr>
            <p:nvPr/>
          </p:nvSpPr>
          <p:spPr bwMode="auto">
            <a:xfrm>
              <a:off x="2848" y="885"/>
              <a:ext cx="530" cy="571"/>
            </a:xfrm>
            <a:custGeom>
              <a:avLst/>
              <a:gdLst/>
              <a:ahLst/>
              <a:cxnLst>
                <a:cxn ang="0">
                  <a:pos x="59" y="0"/>
                </a:cxn>
                <a:cxn ang="0">
                  <a:pos x="938" y="3"/>
                </a:cxn>
                <a:cxn ang="0">
                  <a:pos x="878" y="933"/>
                </a:cxn>
                <a:cxn ang="0">
                  <a:pos x="836" y="954"/>
                </a:cxn>
                <a:cxn ang="0">
                  <a:pos x="833" y="1011"/>
                </a:cxn>
                <a:cxn ang="0">
                  <a:pos x="0" y="1011"/>
                </a:cxn>
                <a:cxn ang="0">
                  <a:pos x="59" y="0"/>
                </a:cxn>
              </a:cxnLst>
              <a:rect l="0" t="0" r="r" b="b"/>
              <a:pathLst>
                <a:path w="938" h="1011">
                  <a:moveTo>
                    <a:pt x="59" y="0"/>
                  </a:moveTo>
                  <a:lnTo>
                    <a:pt x="938" y="3"/>
                  </a:lnTo>
                  <a:lnTo>
                    <a:pt x="878" y="933"/>
                  </a:lnTo>
                  <a:lnTo>
                    <a:pt x="836" y="954"/>
                  </a:lnTo>
                  <a:lnTo>
                    <a:pt x="833" y="1011"/>
                  </a:lnTo>
                  <a:lnTo>
                    <a:pt x="0" y="1011"/>
                  </a:lnTo>
                  <a:lnTo>
                    <a:pt x="59" y="0"/>
                  </a:lnTo>
                  <a:close/>
                </a:path>
              </a:pathLst>
            </a:custGeom>
            <a:solidFill>
              <a:srgbClr val="C3C583"/>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52" name="Rectangle 135">
              <a:extLst>
                <a:ext uri="{FF2B5EF4-FFF2-40B4-BE49-F238E27FC236}">
                  <a16:creationId xmlns:a16="http://schemas.microsoft.com/office/drawing/2014/main" id="{87727DB0-87BA-E9C9-1C80-0F95AA83B4B8}"/>
                </a:ext>
              </a:extLst>
            </p:cNvPr>
            <p:cNvSpPr>
              <a:spLocks noChangeAspect="1" noChangeArrowheads="1"/>
            </p:cNvSpPr>
            <p:nvPr/>
          </p:nvSpPr>
          <p:spPr bwMode="auto">
            <a:xfrm>
              <a:off x="2875" y="1012"/>
              <a:ext cx="490" cy="20"/>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53" name="Rectangle 136">
              <a:extLst>
                <a:ext uri="{FF2B5EF4-FFF2-40B4-BE49-F238E27FC236}">
                  <a16:creationId xmlns:a16="http://schemas.microsoft.com/office/drawing/2014/main" id="{041BD459-19D0-2940-2FFA-FCA6AACD7342}"/>
                </a:ext>
              </a:extLst>
            </p:cNvPr>
            <p:cNvSpPr>
              <a:spLocks noChangeAspect="1" noChangeArrowheads="1"/>
            </p:cNvSpPr>
            <p:nvPr/>
          </p:nvSpPr>
          <p:spPr bwMode="auto">
            <a:xfrm>
              <a:off x="2866" y="1158"/>
              <a:ext cx="490" cy="19"/>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54" name="Rectangle 137">
              <a:extLst>
                <a:ext uri="{FF2B5EF4-FFF2-40B4-BE49-F238E27FC236}">
                  <a16:creationId xmlns:a16="http://schemas.microsoft.com/office/drawing/2014/main" id="{327B4841-2672-F9EB-91F2-1FE567F403CD}"/>
                </a:ext>
              </a:extLst>
            </p:cNvPr>
            <p:cNvSpPr>
              <a:spLocks noChangeAspect="1" noChangeArrowheads="1"/>
            </p:cNvSpPr>
            <p:nvPr/>
          </p:nvSpPr>
          <p:spPr bwMode="auto">
            <a:xfrm>
              <a:off x="2858" y="1303"/>
              <a:ext cx="490" cy="20"/>
            </a:xfrm>
            <a:prstGeom prst="rect">
              <a:avLst/>
            </a:prstGeom>
            <a:solidFill>
              <a:srgbClr val="0000FF"/>
            </a:solidFill>
            <a:ln w="9525">
              <a:no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55" name="Rectangle 138">
              <a:extLst>
                <a:ext uri="{FF2B5EF4-FFF2-40B4-BE49-F238E27FC236}">
                  <a16:creationId xmlns:a16="http://schemas.microsoft.com/office/drawing/2014/main" id="{49B609A4-0CFF-DE11-5184-99281564CB69}"/>
                </a:ext>
              </a:extLst>
            </p:cNvPr>
            <p:cNvSpPr>
              <a:spLocks noChangeAspect="1" noChangeArrowheads="1"/>
            </p:cNvSpPr>
            <p:nvPr/>
          </p:nvSpPr>
          <p:spPr bwMode="auto">
            <a:xfrm>
              <a:off x="2957" y="922"/>
              <a:ext cx="81"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56" name="Rectangle 139">
              <a:extLst>
                <a:ext uri="{FF2B5EF4-FFF2-40B4-BE49-F238E27FC236}">
                  <a16:creationId xmlns:a16="http://schemas.microsoft.com/office/drawing/2014/main" id="{627C80F6-D0BF-439E-7626-502B410B167E}"/>
                </a:ext>
              </a:extLst>
            </p:cNvPr>
            <p:cNvSpPr>
              <a:spLocks noChangeAspect="1" noChangeArrowheads="1"/>
            </p:cNvSpPr>
            <p:nvPr/>
          </p:nvSpPr>
          <p:spPr bwMode="auto">
            <a:xfrm>
              <a:off x="3089" y="922"/>
              <a:ext cx="81"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57" name="Rectangle 140">
              <a:extLst>
                <a:ext uri="{FF2B5EF4-FFF2-40B4-BE49-F238E27FC236}">
                  <a16:creationId xmlns:a16="http://schemas.microsoft.com/office/drawing/2014/main" id="{AE63B6F9-3660-3267-E72C-969118E8C6F3}"/>
                </a:ext>
              </a:extLst>
            </p:cNvPr>
            <p:cNvSpPr>
              <a:spLocks noChangeAspect="1" noChangeArrowheads="1"/>
            </p:cNvSpPr>
            <p:nvPr/>
          </p:nvSpPr>
          <p:spPr bwMode="auto">
            <a:xfrm>
              <a:off x="3221" y="922"/>
              <a:ext cx="82"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58" name="Rectangle 141">
              <a:extLst>
                <a:ext uri="{FF2B5EF4-FFF2-40B4-BE49-F238E27FC236}">
                  <a16:creationId xmlns:a16="http://schemas.microsoft.com/office/drawing/2014/main" id="{EFE432DC-8D62-717E-F3FF-9EBA32ABEC99}"/>
                </a:ext>
              </a:extLst>
            </p:cNvPr>
            <p:cNvSpPr>
              <a:spLocks noChangeAspect="1" noChangeArrowheads="1"/>
            </p:cNvSpPr>
            <p:nvPr/>
          </p:nvSpPr>
          <p:spPr bwMode="auto">
            <a:xfrm>
              <a:off x="2950" y="1065"/>
              <a:ext cx="81"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59" name="Rectangle 142">
              <a:extLst>
                <a:ext uri="{FF2B5EF4-FFF2-40B4-BE49-F238E27FC236}">
                  <a16:creationId xmlns:a16="http://schemas.microsoft.com/office/drawing/2014/main" id="{1EF46BB8-6D6F-FC51-C8E5-9D7112D7EF3C}"/>
                </a:ext>
              </a:extLst>
            </p:cNvPr>
            <p:cNvSpPr>
              <a:spLocks noChangeAspect="1" noChangeArrowheads="1"/>
            </p:cNvSpPr>
            <p:nvPr/>
          </p:nvSpPr>
          <p:spPr bwMode="auto">
            <a:xfrm>
              <a:off x="3082" y="1065"/>
              <a:ext cx="82"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60" name="Rectangle 143">
              <a:extLst>
                <a:ext uri="{FF2B5EF4-FFF2-40B4-BE49-F238E27FC236}">
                  <a16:creationId xmlns:a16="http://schemas.microsoft.com/office/drawing/2014/main" id="{64F3468A-77D3-3A33-289B-A4276F82CAE4}"/>
                </a:ext>
              </a:extLst>
            </p:cNvPr>
            <p:cNvSpPr>
              <a:spLocks noChangeAspect="1" noChangeArrowheads="1"/>
            </p:cNvSpPr>
            <p:nvPr/>
          </p:nvSpPr>
          <p:spPr bwMode="auto">
            <a:xfrm>
              <a:off x="3214" y="1065"/>
              <a:ext cx="82"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61" name="Rectangle 144">
              <a:extLst>
                <a:ext uri="{FF2B5EF4-FFF2-40B4-BE49-F238E27FC236}">
                  <a16:creationId xmlns:a16="http://schemas.microsoft.com/office/drawing/2014/main" id="{E6174DF5-9847-F2A6-4D63-9107F7620734}"/>
                </a:ext>
              </a:extLst>
            </p:cNvPr>
            <p:cNvSpPr>
              <a:spLocks noChangeAspect="1" noChangeArrowheads="1"/>
            </p:cNvSpPr>
            <p:nvPr/>
          </p:nvSpPr>
          <p:spPr bwMode="auto">
            <a:xfrm>
              <a:off x="2942" y="1209"/>
              <a:ext cx="82" cy="60"/>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62" name="Rectangle 145">
              <a:extLst>
                <a:ext uri="{FF2B5EF4-FFF2-40B4-BE49-F238E27FC236}">
                  <a16:creationId xmlns:a16="http://schemas.microsoft.com/office/drawing/2014/main" id="{351040B6-A834-B57B-55CA-7F31D5E1A748}"/>
                </a:ext>
              </a:extLst>
            </p:cNvPr>
            <p:cNvSpPr>
              <a:spLocks noChangeAspect="1" noChangeArrowheads="1"/>
            </p:cNvSpPr>
            <p:nvPr/>
          </p:nvSpPr>
          <p:spPr bwMode="auto">
            <a:xfrm>
              <a:off x="3074" y="1209"/>
              <a:ext cx="82" cy="60"/>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63" name="Rectangle 146">
              <a:extLst>
                <a:ext uri="{FF2B5EF4-FFF2-40B4-BE49-F238E27FC236}">
                  <a16:creationId xmlns:a16="http://schemas.microsoft.com/office/drawing/2014/main" id="{2297CBAA-D91F-2FCA-394E-BBF260D0AA1F}"/>
                </a:ext>
              </a:extLst>
            </p:cNvPr>
            <p:cNvSpPr>
              <a:spLocks noChangeAspect="1" noChangeArrowheads="1"/>
            </p:cNvSpPr>
            <p:nvPr/>
          </p:nvSpPr>
          <p:spPr bwMode="auto">
            <a:xfrm>
              <a:off x="3207" y="1209"/>
              <a:ext cx="81" cy="60"/>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64" name="Rectangle 147">
              <a:extLst>
                <a:ext uri="{FF2B5EF4-FFF2-40B4-BE49-F238E27FC236}">
                  <a16:creationId xmlns:a16="http://schemas.microsoft.com/office/drawing/2014/main" id="{F475C6E8-E954-F5EC-6A60-6D67F1786A77}"/>
                </a:ext>
              </a:extLst>
            </p:cNvPr>
            <p:cNvSpPr>
              <a:spLocks noChangeAspect="1" noChangeArrowheads="1"/>
            </p:cNvSpPr>
            <p:nvPr/>
          </p:nvSpPr>
          <p:spPr bwMode="auto">
            <a:xfrm>
              <a:off x="2927" y="1352"/>
              <a:ext cx="81"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65" name="Rectangle 148">
              <a:extLst>
                <a:ext uri="{FF2B5EF4-FFF2-40B4-BE49-F238E27FC236}">
                  <a16:creationId xmlns:a16="http://schemas.microsoft.com/office/drawing/2014/main" id="{A554F04F-1CD5-DFD2-CD06-C95A0022B6B9}"/>
                </a:ext>
              </a:extLst>
            </p:cNvPr>
            <p:cNvSpPr>
              <a:spLocks noChangeAspect="1" noChangeArrowheads="1"/>
            </p:cNvSpPr>
            <p:nvPr/>
          </p:nvSpPr>
          <p:spPr bwMode="auto">
            <a:xfrm>
              <a:off x="3059" y="1352"/>
              <a:ext cx="81" cy="104"/>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66" name="Rectangle 149">
              <a:extLst>
                <a:ext uri="{FF2B5EF4-FFF2-40B4-BE49-F238E27FC236}">
                  <a16:creationId xmlns:a16="http://schemas.microsoft.com/office/drawing/2014/main" id="{3EA7C785-C282-58A1-D02A-3FCA5C456063}"/>
                </a:ext>
              </a:extLst>
            </p:cNvPr>
            <p:cNvSpPr>
              <a:spLocks noChangeAspect="1" noChangeArrowheads="1"/>
            </p:cNvSpPr>
            <p:nvPr/>
          </p:nvSpPr>
          <p:spPr bwMode="auto">
            <a:xfrm>
              <a:off x="3191" y="1352"/>
              <a:ext cx="82" cy="61"/>
            </a:xfrm>
            <a:prstGeom prst="rect">
              <a:avLst/>
            </a:prstGeom>
            <a:solidFill>
              <a:srgbClr val="808080"/>
            </a:solidFill>
            <a:ln w="9525">
              <a:solidFill>
                <a:sysClr val="windowText" lastClr="000000"/>
              </a:solidFill>
              <a:miter lim="800000"/>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67" name="Oval 150">
              <a:extLst>
                <a:ext uri="{FF2B5EF4-FFF2-40B4-BE49-F238E27FC236}">
                  <a16:creationId xmlns:a16="http://schemas.microsoft.com/office/drawing/2014/main" id="{C1DF6636-B0E7-3FE1-C564-38807AE8DE29}"/>
                </a:ext>
              </a:extLst>
            </p:cNvPr>
            <p:cNvSpPr>
              <a:spLocks noChangeAspect="1" noChangeArrowheads="1"/>
            </p:cNvSpPr>
            <p:nvPr/>
          </p:nvSpPr>
          <p:spPr bwMode="auto">
            <a:xfrm>
              <a:off x="3088" y="1408"/>
              <a:ext cx="4"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68" name="Oval 151">
              <a:extLst>
                <a:ext uri="{FF2B5EF4-FFF2-40B4-BE49-F238E27FC236}">
                  <a16:creationId xmlns:a16="http://schemas.microsoft.com/office/drawing/2014/main" id="{9A63200E-A322-A5A1-FBBE-D547FB6F02D7}"/>
                </a:ext>
              </a:extLst>
            </p:cNvPr>
            <p:cNvSpPr>
              <a:spLocks noChangeAspect="1" noChangeArrowheads="1"/>
            </p:cNvSpPr>
            <p:nvPr/>
          </p:nvSpPr>
          <p:spPr bwMode="auto">
            <a:xfrm>
              <a:off x="3107" y="1408"/>
              <a:ext cx="4" cy="4"/>
            </a:xfrm>
            <a:prstGeom prst="ellipse">
              <a:avLst/>
            </a:prstGeom>
            <a:solidFill>
              <a:srgbClr val="4F81BD"/>
            </a:solidFill>
            <a:ln w="9525">
              <a:solidFill>
                <a:sysClr val="windowText" lastClr="000000"/>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69" name="Line 152">
              <a:extLst>
                <a:ext uri="{FF2B5EF4-FFF2-40B4-BE49-F238E27FC236}">
                  <a16:creationId xmlns:a16="http://schemas.microsoft.com/office/drawing/2014/main" id="{3824CDCB-0819-904A-B3B8-B8D3CABD304B}"/>
                </a:ext>
              </a:extLst>
            </p:cNvPr>
            <p:cNvSpPr>
              <a:spLocks noChangeAspect="1" noChangeShapeType="1"/>
            </p:cNvSpPr>
            <p:nvPr/>
          </p:nvSpPr>
          <p:spPr bwMode="auto">
            <a:xfrm flipV="1">
              <a:off x="3100" y="1352"/>
              <a:ext cx="0" cy="102"/>
            </a:xfrm>
            <a:prstGeom prst="line">
              <a:avLst/>
            </a:pr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370" name="Group 153">
              <a:extLst>
                <a:ext uri="{FF2B5EF4-FFF2-40B4-BE49-F238E27FC236}">
                  <a16:creationId xmlns:a16="http://schemas.microsoft.com/office/drawing/2014/main" id="{93933C6F-E476-4898-8125-EE5258AA3224}"/>
                </a:ext>
              </a:extLst>
            </p:cNvPr>
            <p:cNvGrpSpPr>
              <a:grpSpLocks noChangeAspect="1"/>
            </p:cNvGrpSpPr>
            <p:nvPr/>
          </p:nvGrpSpPr>
          <p:grpSpPr bwMode="auto">
            <a:xfrm>
              <a:off x="2789" y="1452"/>
              <a:ext cx="630" cy="163"/>
              <a:chOff x="2963" y="2403"/>
              <a:chExt cx="1116" cy="288"/>
            </a:xfrm>
          </p:grpSpPr>
          <p:sp>
            <p:nvSpPr>
              <p:cNvPr id="400" name="Freeform 154">
                <a:extLst>
                  <a:ext uri="{FF2B5EF4-FFF2-40B4-BE49-F238E27FC236}">
                    <a16:creationId xmlns:a16="http://schemas.microsoft.com/office/drawing/2014/main" id="{FDC66788-FFCD-B1AA-BA7C-CA2BCA8BB3B7}"/>
                  </a:ext>
                </a:extLst>
              </p:cNvPr>
              <p:cNvSpPr>
                <a:spLocks noChangeAspect="1"/>
              </p:cNvSpPr>
              <p:nvPr/>
            </p:nvSpPr>
            <p:spPr bwMode="auto">
              <a:xfrm>
                <a:off x="2963" y="2403"/>
                <a:ext cx="1116" cy="288"/>
              </a:xfrm>
              <a:custGeom>
                <a:avLst/>
                <a:gdLst/>
                <a:ahLst/>
                <a:cxnLst>
                  <a:cxn ang="0">
                    <a:pos x="12" y="0"/>
                  </a:cxn>
                  <a:cxn ang="0">
                    <a:pos x="1098" y="0"/>
                  </a:cxn>
                  <a:cxn ang="0">
                    <a:pos x="1101" y="102"/>
                  </a:cxn>
                  <a:cxn ang="0">
                    <a:pos x="1116" y="138"/>
                  </a:cxn>
                  <a:cxn ang="0">
                    <a:pos x="1107" y="210"/>
                  </a:cxn>
                  <a:cxn ang="0">
                    <a:pos x="1080" y="285"/>
                  </a:cxn>
                  <a:cxn ang="0">
                    <a:pos x="18" y="288"/>
                  </a:cxn>
                  <a:cxn ang="0">
                    <a:pos x="0" y="195"/>
                  </a:cxn>
                  <a:cxn ang="0">
                    <a:pos x="15" y="114"/>
                  </a:cxn>
                  <a:cxn ang="0">
                    <a:pos x="3" y="48"/>
                  </a:cxn>
                  <a:cxn ang="0">
                    <a:pos x="12" y="0"/>
                  </a:cxn>
                </a:cxnLst>
                <a:rect l="0" t="0" r="r" b="b"/>
                <a:pathLst>
                  <a:path w="1116" h="288">
                    <a:moveTo>
                      <a:pt x="12" y="0"/>
                    </a:moveTo>
                    <a:lnTo>
                      <a:pt x="1098" y="0"/>
                    </a:lnTo>
                    <a:cubicBezTo>
                      <a:pt x="1101" y="100"/>
                      <a:pt x="1101" y="66"/>
                      <a:pt x="1101" y="102"/>
                    </a:cubicBezTo>
                    <a:lnTo>
                      <a:pt x="1116" y="138"/>
                    </a:lnTo>
                    <a:lnTo>
                      <a:pt x="1107" y="210"/>
                    </a:lnTo>
                    <a:lnTo>
                      <a:pt x="1080" y="285"/>
                    </a:lnTo>
                    <a:lnTo>
                      <a:pt x="18" y="288"/>
                    </a:lnTo>
                    <a:lnTo>
                      <a:pt x="0" y="195"/>
                    </a:lnTo>
                    <a:lnTo>
                      <a:pt x="15" y="114"/>
                    </a:lnTo>
                    <a:lnTo>
                      <a:pt x="3" y="48"/>
                    </a:lnTo>
                    <a:lnTo>
                      <a:pt x="12" y="0"/>
                    </a:lnTo>
                    <a:close/>
                  </a:path>
                </a:pathLst>
              </a:custGeom>
              <a:solidFill>
                <a:srgbClr val="D1D1D1"/>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401" name="Group 155">
                <a:extLst>
                  <a:ext uri="{FF2B5EF4-FFF2-40B4-BE49-F238E27FC236}">
                    <a16:creationId xmlns:a16="http://schemas.microsoft.com/office/drawing/2014/main" id="{9E695411-CDD0-6E78-982B-630E499D2021}"/>
                  </a:ext>
                </a:extLst>
              </p:cNvPr>
              <p:cNvGrpSpPr>
                <a:grpSpLocks noChangeAspect="1"/>
              </p:cNvGrpSpPr>
              <p:nvPr/>
            </p:nvGrpSpPr>
            <p:grpSpPr bwMode="auto">
              <a:xfrm>
                <a:off x="3084" y="2448"/>
                <a:ext cx="815" cy="221"/>
                <a:chOff x="1658" y="2448"/>
                <a:chExt cx="710" cy="242"/>
              </a:xfrm>
            </p:grpSpPr>
            <p:sp>
              <p:nvSpPr>
                <p:cNvPr id="402" name="Freeform 156">
                  <a:extLst>
                    <a:ext uri="{FF2B5EF4-FFF2-40B4-BE49-F238E27FC236}">
                      <a16:creationId xmlns:a16="http://schemas.microsoft.com/office/drawing/2014/main" id="{8B6353F6-2E63-42E0-9021-0D048307EC94}"/>
                    </a:ext>
                  </a:extLst>
                </p:cNvPr>
                <p:cNvSpPr>
                  <a:spLocks noChangeAspect="1"/>
                </p:cNvSpPr>
                <p:nvPr/>
              </p:nvSpPr>
              <p:spPr bwMode="auto">
                <a:xfrm>
                  <a:off x="1804" y="2602"/>
                  <a:ext cx="21" cy="8"/>
                </a:xfrm>
                <a:custGeom>
                  <a:avLst/>
                  <a:gdLst/>
                  <a:ahLst/>
                  <a:cxnLst>
                    <a:cxn ang="0">
                      <a:pos x="0" y="13"/>
                    </a:cxn>
                    <a:cxn ang="0">
                      <a:pos x="28" y="0"/>
                    </a:cxn>
                    <a:cxn ang="0">
                      <a:pos x="41" y="17"/>
                    </a:cxn>
                  </a:cxnLst>
                  <a:rect l="0" t="0" r="r" b="b"/>
                  <a:pathLst>
                    <a:path w="41" h="17">
                      <a:moveTo>
                        <a:pt x="0" y="13"/>
                      </a:moveTo>
                      <a:lnTo>
                        <a:pt x="28"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03" name="Freeform 157">
                  <a:extLst>
                    <a:ext uri="{FF2B5EF4-FFF2-40B4-BE49-F238E27FC236}">
                      <a16:creationId xmlns:a16="http://schemas.microsoft.com/office/drawing/2014/main" id="{F8E95E4C-C85E-9324-3EA6-A82BE3CEC95E}"/>
                    </a:ext>
                  </a:extLst>
                </p:cNvPr>
                <p:cNvSpPr>
                  <a:spLocks noChangeAspect="1"/>
                </p:cNvSpPr>
                <p:nvPr/>
              </p:nvSpPr>
              <p:spPr bwMode="auto">
                <a:xfrm>
                  <a:off x="1658" y="2503"/>
                  <a:ext cx="21" cy="9"/>
                </a:xfrm>
                <a:custGeom>
                  <a:avLst/>
                  <a:gdLst/>
                  <a:ahLst/>
                  <a:cxnLst>
                    <a:cxn ang="0">
                      <a:pos x="0" y="13"/>
                    </a:cxn>
                    <a:cxn ang="0">
                      <a:pos x="29" y="0"/>
                    </a:cxn>
                    <a:cxn ang="0">
                      <a:pos x="41" y="17"/>
                    </a:cxn>
                  </a:cxnLst>
                  <a:rect l="0" t="0" r="r" b="b"/>
                  <a:pathLst>
                    <a:path w="41" h="17">
                      <a:moveTo>
                        <a:pt x="0" y="13"/>
                      </a:moveTo>
                      <a:lnTo>
                        <a:pt x="29"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04" name="Freeform 158">
                  <a:extLst>
                    <a:ext uri="{FF2B5EF4-FFF2-40B4-BE49-F238E27FC236}">
                      <a16:creationId xmlns:a16="http://schemas.microsoft.com/office/drawing/2014/main" id="{3B2E3950-38DD-3E00-BFFD-990C8F0C3373}"/>
                    </a:ext>
                  </a:extLst>
                </p:cNvPr>
                <p:cNvSpPr>
                  <a:spLocks noChangeAspect="1"/>
                </p:cNvSpPr>
                <p:nvPr/>
              </p:nvSpPr>
              <p:spPr bwMode="auto">
                <a:xfrm>
                  <a:off x="2066" y="2448"/>
                  <a:ext cx="22" cy="8"/>
                </a:xfrm>
                <a:custGeom>
                  <a:avLst/>
                  <a:gdLst/>
                  <a:ahLst/>
                  <a:cxnLst>
                    <a:cxn ang="0">
                      <a:pos x="0" y="13"/>
                    </a:cxn>
                    <a:cxn ang="0">
                      <a:pos x="30" y="0"/>
                    </a:cxn>
                    <a:cxn ang="0">
                      <a:pos x="43" y="18"/>
                    </a:cxn>
                  </a:cxnLst>
                  <a:rect l="0" t="0" r="r" b="b"/>
                  <a:pathLst>
                    <a:path w="43" h="18">
                      <a:moveTo>
                        <a:pt x="0" y="13"/>
                      </a:moveTo>
                      <a:lnTo>
                        <a:pt x="30" y="0"/>
                      </a:lnTo>
                      <a:lnTo>
                        <a:pt x="43" y="18"/>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05" name="Freeform 159">
                  <a:extLst>
                    <a:ext uri="{FF2B5EF4-FFF2-40B4-BE49-F238E27FC236}">
                      <a16:creationId xmlns:a16="http://schemas.microsoft.com/office/drawing/2014/main" id="{F61BD595-0FBD-5562-90CA-A63E269D9D2E}"/>
                    </a:ext>
                  </a:extLst>
                </p:cNvPr>
                <p:cNvSpPr>
                  <a:spLocks noChangeAspect="1"/>
                </p:cNvSpPr>
                <p:nvPr/>
              </p:nvSpPr>
              <p:spPr bwMode="auto">
                <a:xfrm>
                  <a:off x="2282" y="2643"/>
                  <a:ext cx="21" cy="9"/>
                </a:xfrm>
                <a:custGeom>
                  <a:avLst/>
                  <a:gdLst/>
                  <a:ahLst/>
                  <a:cxnLst>
                    <a:cxn ang="0">
                      <a:pos x="0" y="13"/>
                    </a:cxn>
                    <a:cxn ang="0">
                      <a:pos x="31" y="0"/>
                    </a:cxn>
                    <a:cxn ang="0">
                      <a:pos x="43" y="17"/>
                    </a:cxn>
                  </a:cxnLst>
                  <a:rect l="0" t="0" r="r" b="b"/>
                  <a:pathLst>
                    <a:path w="43" h="17">
                      <a:moveTo>
                        <a:pt x="0" y="13"/>
                      </a:moveTo>
                      <a:lnTo>
                        <a:pt x="31" y="0"/>
                      </a:lnTo>
                      <a:lnTo>
                        <a:pt x="43" y="17"/>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06" name="Freeform 160">
                  <a:extLst>
                    <a:ext uri="{FF2B5EF4-FFF2-40B4-BE49-F238E27FC236}">
                      <a16:creationId xmlns:a16="http://schemas.microsoft.com/office/drawing/2014/main" id="{0E1DC90B-B67D-227A-4EFC-5F44AAD2E618}"/>
                    </a:ext>
                  </a:extLst>
                </p:cNvPr>
                <p:cNvSpPr>
                  <a:spLocks noChangeAspect="1"/>
                </p:cNvSpPr>
                <p:nvPr/>
              </p:nvSpPr>
              <p:spPr bwMode="auto">
                <a:xfrm>
                  <a:off x="2215" y="2499"/>
                  <a:ext cx="21" cy="9"/>
                </a:xfrm>
                <a:custGeom>
                  <a:avLst/>
                  <a:gdLst/>
                  <a:ahLst/>
                  <a:cxnLst>
                    <a:cxn ang="0">
                      <a:pos x="0" y="13"/>
                    </a:cxn>
                    <a:cxn ang="0">
                      <a:pos x="30" y="0"/>
                    </a:cxn>
                    <a:cxn ang="0">
                      <a:pos x="43" y="17"/>
                    </a:cxn>
                  </a:cxnLst>
                  <a:rect l="0" t="0" r="r" b="b"/>
                  <a:pathLst>
                    <a:path w="43" h="17">
                      <a:moveTo>
                        <a:pt x="0" y="13"/>
                      </a:moveTo>
                      <a:lnTo>
                        <a:pt x="30" y="0"/>
                      </a:lnTo>
                      <a:lnTo>
                        <a:pt x="43"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07" name="Freeform 161">
                  <a:extLst>
                    <a:ext uri="{FF2B5EF4-FFF2-40B4-BE49-F238E27FC236}">
                      <a16:creationId xmlns:a16="http://schemas.microsoft.com/office/drawing/2014/main" id="{E236B424-0B82-B1F7-A1BB-A4D7E8E252A0}"/>
                    </a:ext>
                  </a:extLst>
                </p:cNvPr>
                <p:cNvSpPr>
                  <a:spLocks noChangeAspect="1"/>
                </p:cNvSpPr>
                <p:nvPr/>
              </p:nvSpPr>
              <p:spPr bwMode="auto">
                <a:xfrm>
                  <a:off x="1714" y="2448"/>
                  <a:ext cx="29" cy="12"/>
                </a:xfrm>
                <a:custGeom>
                  <a:avLst/>
                  <a:gdLst/>
                  <a:ahLst/>
                  <a:cxnLst>
                    <a:cxn ang="0">
                      <a:pos x="0" y="0"/>
                    </a:cxn>
                    <a:cxn ang="0">
                      <a:pos x="20" y="25"/>
                    </a:cxn>
                    <a:cxn ang="0">
                      <a:pos x="33" y="12"/>
                    </a:cxn>
                    <a:cxn ang="0">
                      <a:pos x="59" y="25"/>
                    </a:cxn>
                  </a:cxnLst>
                  <a:rect l="0" t="0" r="r" b="b"/>
                  <a:pathLst>
                    <a:path w="59" h="25">
                      <a:moveTo>
                        <a:pt x="0" y="0"/>
                      </a:moveTo>
                      <a:lnTo>
                        <a:pt x="20" y="25"/>
                      </a:lnTo>
                      <a:lnTo>
                        <a:pt x="33" y="12"/>
                      </a:lnTo>
                      <a:lnTo>
                        <a:pt x="59" y="25"/>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08" name="Freeform 162">
                  <a:extLst>
                    <a:ext uri="{FF2B5EF4-FFF2-40B4-BE49-F238E27FC236}">
                      <a16:creationId xmlns:a16="http://schemas.microsoft.com/office/drawing/2014/main" id="{2F74633A-6C0F-1C50-91E4-60403A3479EF}"/>
                    </a:ext>
                  </a:extLst>
                </p:cNvPr>
                <p:cNvSpPr>
                  <a:spLocks noChangeAspect="1"/>
                </p:cNvSpPr>
                <p:nvPr/>
              </p:nvSpPr>
              <p:spPr bwMode="auto">
                <a:xfrm>
                  <a:off x="1816" y="2448"/>
                  <a:ext cx="29" cy="12"/>
                </a:xfrm>
                <a:custGeom>
                  <a:avLst/>
                  <a:gdLst/>
                  <a:ahLst/>
                  <a:cxnLst>
                    <a:cxn ang="0">
                      <a:pos x="0" y="0"/>
                    </a:cxn>
                    <a:cxn ang="0">
                      <a:pos x="21" y="25"/>
                    </a:cxn>
                    <a:cxn ang="0">
                      <a:pos x="34" y="12"/>
                    </a:cxn>
                    <a:cxn ang="0">
                      <a:pos x="59" y="25"/>
                    </a:cxn>
                  </a:cxnLst>
                  <a:rect l="0" t="0" r="r" b="b"/>
                  <a:pathLst>
                    <a:path w="59" h="25">
                      <a:moveTo>
                        <a:pt x="0" y="0"/>
                      </a:moveTo>
                      <a:lnTo>
                        <a:pt x="21" y="25"/>
                      </a:lnTo>
                      <a:lnTo>
                        <a:pt x="34" y="12"/>
                      </a:lnTo>
                      <a:lnTo>
                        <a:pt x="59" y="25"/>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09" name="Freeform 163">
                  <a:extLst>
                    <a:ext uri="{FF2B5EF4-FFF2-40B4-BE49-F238E27FC236}">
                      <a16:creationId xmlns:a16="http://schemas.microsoft.com/office/drawing/2014/main" id="{CBF318D4-BD6F-DD05-403D-C931742C2F14}"/>
                    </a:ext>
                  </a:extLst>
                </p:cNvPr>
                <p:cNvSpPr>
                  <a:spLocks noChangeAspect="1"/>
                </p:cNvSpPr>
                <p:nvPr/>
              </p:nvSpPr>
              <p:spPr bwMode="auto">
                <a:xfrm>
                  <a:off x="1918" y="2581"/>
                  <a:ext cx="30"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10" name="Freeform 164">
                  <a:extLst>
                    <a:ext uri="{FF2B5EF4-FFF2-40B4-BE49-F238E27FC236}">
                      <a16:creationId xmlns:a16="http://schemas.microsoft.com/office/drawing/2014/main" id="{48BA38A2-3EB5-9144-6420-77729D1F9809}"/>
                    </a:ext>
                  </a:extLst>
                </p:cNvPr>
                <p:cNvSpPr>
                  <a:spLocks noChangeAspect="1"/>
                </p:cNvSpPr>
                <p:nvPr/>
              </p:nvSpPr>
              <p:spPr bwMode="auto">
                <a:xfrm>
                  <a:off x="2155" y="2505"/>
                  <a:ext cx="29"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11" name="Freeform 165">
                  <a:extLst>
                    <a:ext uri="{FF2B5EF4-FFF2-40B4-BE49-F238E27FC236}">
                      <a16:creationId xmlns:a16="http://schemas.microsoft.com/office/drawing/2014/main" id="{608559D3-4552-6028-87D1-78D41AD00514}"/>
                    </a:ext>
                  </a:extLst>
                </p:cNvPr>
                <p:cNvSpPr>
                  <a:spLocks noChangeAspect="1"/>
                </p:cNvSpPr>
                <p:nvPr/>
              </p:nvSpPr>
              <p:spPr bwMode="auto">
                <a:xfrm>
                  <a:off x="1789" y="2524"/>
                  <a:ext cx="20" cy="26"/>
                </a:xfrm>
                <a:custGeom>
                  <a:avLst/>
                  <a:gdLst/>
                  <a:ahLst/>
                  <a:cxnLst>
                    <a:cxn ang="0">
                      <a:pos x="5" y="0"/>
                    </a:cxn>
                    <a:cxn ang="0">
                      <a:pos x="0" y="29"/>
                    </a:cxn>
                    <a:cxn ang="0">
                      <a:pos x="10" y="52"/>
                    </a:cxn>
                    <a:cxn ang="0">
                      <a:pos x="38" y="18"/>
                    </a:cxn>
                    <a:cxn ang="0">
                      <a:pos x="5" y="0"/>
                    </a:cxn>
                  </a:cxnLst>
                  <a:rect l="0" t="0" r="r" b="b"/>
                  <a:pathLst>
                    <a:path w="38" h="52">
                      <a:moveTo>
                        <a:pt x="5" y="0"/>
                      </a:moveTo>
                      <a:lnTo>
                        <a:pt x="0" y="29"/>
                      </a:lnTo>
                      <a:lnTo>
                        <a:pt x="10" y="52"/>
                      </a:lnTo>
                      <a:lnTo>
                        <a:pt x="38" y="18"/>
                      </a:lnTo>
                      <a:lnTo>
                        <a:pt x="5"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12" name="Freeform 166">
                  <a:extLst>
                    <a:ext uri="{FF2B5EF4-FFF2-40B4-BE49-F238E27FC236}">
                      <a16:creationId xmlns:a16="http://schemas.microsoft.com/office/drawing/2014/main" id="{0DC939CF-8DD7-8EE3-38B8-F602B9F8EF28}"/>
                    </a:ext>
                  </a:extLst>
                </p:cNvPr>
                <p:cNvSpPr>
                  <a:spLocks noChangeAspect="1"/>
                </p:cNvSpPr>
                <p:nvPr/>
              </p:nvSpPr>
              <p:spPr bwMode="auto">
                <a:xfrm>
                  <a:off x="2348" y="2448"/>
                  <a:ext cx="20" cy="26"/>
                </a:xfrm>
                <a:custGeom>
                  <a:avLst/>
                  <a:gdLst/>
                  <a:ahLst/>
                  <a:cxnLst>
                    <a:cxn ang="0">
                      <a:pos x="6" y="0"/>
                    </a:cxn>
                    <a:cxn ang="0">
                      <a:pos x="0" y="29"/>
                    </a:cxn>
                    <a:cxn ang="0">
                      <a:pos x="12" y="52"/>
                    </a:cxn>
                    <a:cxn ang="0">
                      <a:pos x="41" y="18"/>
                    </a:cxn>
                    <a:cxn ang="0">
                      <a:pos x="6" y="0"/>
                    </a:cxn>
                  </a:cxnLst>
                  <a:rect l="0" t="0" r="r" b="b"/>
                  <a:pathLst>
                    <a:path w="41" h="52">
                      <a:moveTo>
                        <a:pt x="6" y="0"/>
                      </a:moveTo>
                      <a:lnTo>
                        <a:pt x="0" y="29"/>
                      </a:lnTo>
                      <a:lnTo>
                        <a:pt x="12" y="52"/>
                      </a:lnTo>
                      <a:lnTo>
                        <a:pt x="41" y="18"/>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13" name="Freeform 167">
                  <a:extLst>
                    <a:ext uri="{FF2B5EF4-FFF2-40B4-BE49-F238E27FC236}">
                      <a16:creationId xmlns:a16="http://schemas.microsoft.com/office/drawing/2014/main" id="{A1D1A33F-5B46-5731-0A6D-486E49706BCB}"/>
                    </a:ext>
                  </a:extLst>
                </p:cNvPr>
                <p:cNvSpPr>
                  <a:spLocks noChangeAspect="1"/>
                </p:cNvSpPr>
                <p:nvPr/>
              </p:nvSpPr>
              <p:spPr bwMode="auto">
                <a:xfrm>
                  <a:off x="1913" y="2665"/>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14" name="Freeform 168">
                  <a:extLst>
                    <a:ext uri="{FF2B5EF4-FFF2-40B4-BE49-F238E27FC236}">
                      <a16:creationId xmlns:a16="http://schemas.microsoft.com/office/drawing/2014/main" id="{044EBF1A-BCD6-91C8-E79E-A7E0AF8FA735}"/>
                    </a:ext>
                  </a:extLst>
                </p:cNvPr>
                <p:cNvSpPr>
                  <a:spLocks noChangeAspect="1"/>
                </p:cNvSpPr>
                <p:nvPr/>
              </p:nvSpPr>
              <p:spPr bwMode="auto">
                <a:xfrm>
                  <a:off x="2030" y="2584"/>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sp>
          <p:nvSpPr>
            <p:cNvPr id="371" name="Freeform 169">
              <a:extLst>
                <a:ext uri="{FF2B5EF4-FFF2-40B4-BE49-F238E27FC236}">
                  <a16:creationId xmlns:a16="http://schemas.microsoft.com/office/drawing/2014/main" id="{58A85314-C535-0C65-2256-D54B0F2D9C2E}"/>
                </a:ext>
              </a:extLst>
            </p:cNvPr>
            <p:cNvSpPr>
              <a:spLocks noChangeAspect="1"/>
            </p:cNvSpPr>
            <p:nvPr/>
          </p:nvSpPr>
          <p:spPr bwMode="auto">
            <a:xfrm>
              <a:off x="3288" y="1175"/>
              <a:ext cx="29" cy="34"/>
            </a:xfrm>
            <a:custGeom>
              <a:avLst/>
              <a:gdLst/>
              <a:ahLst/>
              <a:cxnLst>
                <a:cxn ang="0">
                  <a:pos x="0" y="60"/>
                </a:cxn>
                <a:cxn ang="0">
                  <a:pos x="21" y="36"/>
                </a:cxn>
                <a:cxn ang="0">
                  <a:pos x="30" y="18"/>
                </a:cxn>
                <a:cxn ang="0">
                  <a:pos x="48" y="9"/>
                </a:cxn>
                <a:cxn ang="0">
                  <a:pos x="51" y="0"/>
                </a:cxn>
              </a:cxnLst>
              <a:rect l="0" t="0" r="r" b="b"/>
              <a:pathLst>
                <a:path w="51" h="60">
                  <a:moveTo>
                    <a:pt x="0" y="60"/>
                  </a:moveTo>
                  <a:cubicBezTo>
                    <a:pt x="3" y="43"/>
                    <a:pt x="5" y="41"/>
                    <a:pt x="21" y="36"/>
                  </a:cubicBezTo>
                  <a:cubicBezTo>
                    <a:pt x="25" y="30"/>
                    <a:pt x="25" y="23"/>
                    <a:pt x="30" y="18"/>
                  </a:cubicBezTo>
                  <a:cubicBezTo>
                    <a:pt x="35" y="13"/>
                    <a:pt x="42" y="13"/>
                    <a:pt x="48" y="9"/>
                  </a:cubicBezTo>
                  <a:cubicBezTo>
                    <a:pt x="49" y="6"/>
                    <a:pt x="51" y="0"/>
                    <a:pt x="51"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72" name="Freeform 170">
              <a:extLst>
                <a:ext uri="{FF2B5EF4-FFF2-40B4-BE49-F238E27FC236}">
                  <a16:creationId xmlns:a16="http://schemas.microsoft.com/office/drawing/2014/main" id="{DE8F385D-6276-4C28-269A-7DCCEC8077D4}"/>
                </a:ext>
              </a:extLst>
            </p:cNvPr>
            <p:cNvSpPr>
              <a:spLocks noChangeAspect="1"/>
            </p:cNvSpPr>
            <p:nvPr/>
          </p:nvSpPr>
          <p:spPr bwMode="auto">
            <a:xfrm>
              <a:off x="3139" y="1325"/>
              <a:ext cx="29" cy="27"/>
            </a:xfrm>
            <a:custGeom>
              <a:avLst/>
              <a:gdLst/>
              <a:ahLst/>
              <a:cxnLst>
                <a:cxn ang="0">
                  <a:pos x="0" y="49"/>
                </a:cxn>
                <a:cxn ang="0">
                  <a:pos x="21" y="34"/>
                </a:cxn>
                <a:cxn ang="0">
                  <a:pos x="24" y="22"/>
                </a:cxn>
                <a:cxn ang="0">
                  <a:pos x="42" y="10"/>
                </a:cxn>
                <a:cxn ang="0">
                  <a:pos x="51" y="1"/>
                </a:cxn>
              </a:cxnLst>
              <a:rect l="0" t="0" r="r" b="b"/>
              <a:pathLst>
                <a:path w="51" h="49">
                  <a:moveTo>
                    <a:pt x="0" y="49"/>
                  </a:moveTo>
                  <a:cubicBezTo>
                    <a:pt x="19" y="43"/>
                    <a:pt x="17" y="49"/>
                    <a:pt x="21" y="34"/>
                  </a:cubicBezTo>
                  <a:cubicBezTo>
                    <a:pt x="22" y="30"/>
                    <a:pt x="21" y="25"/>
                    <a:pt x="24" y="22"/>
                  </a:cubicBezTo>
                  <a:cubicBezTo>
                    <a:pt x="29" y="17"/>
                    <a:pt x="42" y="10"/>
                    <a:pt x="42" y="10"/>
                  </a:cubicBezTo>
                  <a:cubicBezTo>
                    <a:pt x="49" y="0"/>
                    <a:pt x="44" y="1"/>
                    <a:pt x="51" y="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73" name="Freeform 171">
              <a:extLst>
                <a:ext uri="{FF2B5EF4-FFF2-40B4-BE49-F238E27FC236}">
                  <a16:creationId xmlns:a16="http://schemas.microsoft.com/office/drawing/2014/main" id="{4517C174-11A7-DB09-BD3D-F004DA87946C}"/>
                </a:ext>
              </a:extLst>
            </p:cNvPr>
            <p:cNvSpPr>
              <a:spLocks noChangeAspect="1"/>
            </p:cNvSpPr>
            <p:nvPr/>
          </p:nvSpPr>
          <p:spPr bwMode="auto">
            <a:xfrm>
              <a:off x="3024" y="1312"/>
              <a:ext cx="34" cy="39"/>
            </a:xfrm>
            <a:custGeom>
              <a:avLst/>
              <a:gdLst/>
              <a:ahLst/>
              <a:cxnLst>
                <a:cxn ang="0">
                  <a:pos x="60" y="69"/>
                </a:cxn>
                <a:cxn ang="0">
                  <a:pos x="36" y="45"/>
                </a:cxn>
                <a:cxn ang="0">
                  <a:pos x="18" y="39"/>
                </a:cxn>
                <a:cxn ang="0">
                  <a:pos x="0" y="0"/>
                </a:cxn>
              </a:cxnLst>
              <a:rect l="0" t="0" r="r" b="b"/>
              <a:pathLst>
                <a:path w="60" h="69">
                  <a:moveTo>
                    <a:pt x="60" y="69"/>
                  </a:moveTo>
                  <a:cubicBezTo>
                    <a:pt x="52" y="45"/>
                    <a:pt x="60" y="53"/>
                    <a:pt x="36" y="45"/>
                  </a:cubicBezTo>
                  <a:cubicBezTo>
                    <a:pt x="30" y="43"/>
                    <a:pt x="18" y="39"/>
                    <a:pt x="18" y="39"/>
                  </a:cubicBezTo>
                  <a:cubicBezTo>
                    <a:pt x="11" y="29"/>
                    <a:pt x="0" y="12"/>
                    <a:pt x="0"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74" name="Freeform 172">
              <a:extLst>
                <a:ext uri="{FF2B5EF4-FFF2-40B4-BE49-F238E27FC236}">
                  <a16:creationId xmlns:a16="http://schemas.microsoft.com/office/drawing/2014/main" id="{7A1BE00F-053D-BAF7-B8DD-92B741A5DD9D}"/>
                </a:ext>
              </a:extLst>
            </p:cNvPr>
            <p:cNvSpPr>
              <a:spLocks noChangeAspect="1"/>
            </p:cNvSpPr>
            <p:nvPr/>
          </p:nvSpPr>
          <p:spPr bwMode="auto">
            <a:xfrm>
              <a:off x="2892" y="1412"/>
              <a:ext cx="34" cy="23"/>
            </a:xfrm>
            <a:custGeom>
              <a:avLst/>
              <a:gdLst/>
              <a:ahLst/>
              <a:cxnLst>
                <a:cxn ang="0">
                  <a:pos x="60" y="0"/>
                </a:cxn>
                <a:cxn ang="0">
                  <a:pos x="54" y="18"/>
                </a:cxn>
                <a:cxn ang="0">
                  <a:pos x="30" y="24"/>
                </a:cxn>
                <a:cxn ang="0">
                  <a:pos x="0" y="42"/>
                </a:cxn>
              </a:cxnLst>
              <a:rect l="0" t="0" r="r" b="b"/>
              <a:pathLst>
                <a:path w="60" h="42">
                  <a:moveTo>
                    <a:pt x="60" y="0"/>
                  </a:moveTo>
                  <a:cubicBezTo>
                    <a:pt x="58" y="6"/>
                    <a:pt x="56" y="12"/>
                    <a:pt x="54" y="18"/>
                  </a:cubicBezTo>
                  <a:cubicBezTo>
                    <a:pt x="51" y="26"/>
                    <a:pt x="30" y="24"/>
                    <a:pt x="30" y="24"/>
                  </a:cubicBezTo>
                  <a:cubicBezTo>
                    <a:pt x="20" y="31"/>
                    <a:pt x="9" y="33"/>
                    <a:pt x="0" y="4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75" name="Freeform 173">
              <a:extLst>
                <a:ext uri="{FF2B5EF4-FFF2-40B4-BE49-F238E27FC236}">
                  <a16:creationId xmlns:a16="http://schemas.microsoft.com/office/drawing/2014/main" id="{5818ED1B-495D-BD43-A44D-30FAEAC83C65}"/>
                </a:ext>
              </a:extLst>
            </p:cNvPr>
            <p:cNvSpPr>
              <a:spLocks noChangeAspect="1"/>
            </p:cNvSpPr>
            <p:nvPr/>
          </p:nvSpPr>
          <p:spPr bwMode="auto">
            <a:xfrm>
              <a:off x="3061" y="1014"/>
              <a:ext cx="19" cy="49"/>
            </a:xfrm>
            <a:custGeom>
              <a:avLst/>
              <a:gdLst/>
              <a:ahLst/>
              <a:cxnLst>
                <a:cxn ang="0">
                  <a:pos x="34" y="87"/>
                </a:cxn>
                <a:cxn ang="0">
                  <a:pos x="16" y="54"/>
                </a:cxn>
                <a:cxn ang="0">
                  <a:pos x="13" y="33"/>
                </a:cxn>
                <a:cxn ang="0">
                  <a:pos x="1" y="12"/>
                </a:cxn>
              </a:cxnLst>
              <a:rect l="0" t="0" r="r" b="b"/>
              <a:pathLst>
                <a:path w="34" h="87">
                  <a:moveTo>
                    <a:pt x="34" y="87"/>
                  </a:moveTo>
                  <a:cubicBezTo>
                    <a:pt x="30" y="65"/>
                    <a:pt x="27" y="70"/>
                    <a:pt x="16" y="54"/>
                  </a:cubicBezTo>
                  <a:cubicBezTo>
                    <a:pt x="15" y="47"/>
                    <a:pt x="16" y="40"/>
                    <a:pt x="13" y="33"/>
                  </a:cubicBezTo>
                  <a:cubicBezTo>
                    <a:pt x="0" y="0"/>
                    <a:pt x="1" y="24"/>
                    <a:pt x="1" y="12"/>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76" name="Freeform 174">
              <a:extLst>
                <a:ext uri="{FF2B5EF4-FFF2-40B4-BE49-F238E27FC236}">
                  <a16:creationId xmlns:a16="http://schemas.microsoft.com/office/drawing/2014/main" id="{11AD3CE2-EDCE-02AD-9EBC-5D0B29E701D7}"/>
                </a:ext>
              </a:extLst>
            </p:cNvPr>
            <p:cNvSpPr>
              <a:spLocks noChangeAspect="1"/>
            </p:cNvSpPr>
            <p:nvPr/>
          </p:nvSpPr>
          <p:spPr bwMode="auto">
            <a:xfrm>
              <a:off x="2911" y="905"/>
              <a:ext cx="8" cy="70"/>
            </a:xfrm>
            <a:custGeom>
              <a:avLst/>
              <a:gdLst/>
              <a:ahLst/>
              <a:cxnLst>
                <a:cxn ang="0">
                  <a:pos x="9" y="123"/>
                </a:cxn>
                <a:cxn ang="0">
                  <a:pos x="6" y="81"/>
                </a:cxn>
                <a:cxn ang="0">
                  <a:pos x="0" y="63"/>
                </a:cxn>
                <a:cxn ang="0">
                  <a:pos x="15" y="0"/>
                </a:cxn>
              </a:cxnLst>
              <a:rect l="0" t="0" r="r" b="b"/>
              <a:pathLst>
                <a:path w="15" h="123">
                  <a:moveTo>
                    <a:pt x="9" y="123"/>
                  </a:moveTo>
                  <a:cubicBezTo>
                    <a:pt x="8" y="109"/>
                    <a:pt x="8" y="95"/>
                    <a:pt x="6" y="81"/>
                  </a:cubicBezTo>
                  <a:cubicBezTo>
                    <a:pt x="5" y="75"/>
                    <a:pt x="0" y="63"/>
                    <a:pt x="0" y="63"/>
                  </a:cubicBezTo>
                  <a:cubicBezTo>
                    <a:pt x="12" y="28"/>
                    <a:pt x="15" y="45"/>
                    <a:pt x="15" y="0"/>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77" name="Freeform 175">
              <a:extLst>
                <a:ext uri="{FF2B5EF4-FFF2-40B4-BE49-F238E27FC236}">
                  <a16:creationId xmlns:a16="http://schemas.microsoft.com/office/drawing/2014/main" id="{8B32957C-F9B8-9EA9-5F94-A217E7503D05}"/>
                </a:ext>
              </a:extLst>
            </p:cNvPr>
            <p:cNvSpPr>
              <a:spLocks noChangeAspect="1"/>
            </p:cNvSpPr>
            <p:nvPr/>
          </p:nvSpPr>
          <p:spPr bwMode="auto">
            <a:xfrm>
              <a:off x="2875" y="1085"/>
              <a:ext cx="66" cy="12"/>
            </a:xfrm>
            <a:custGeom>
              <a:avLst/>
              <a:gdLst/>
              <a:ahLst/>
              <a:cxnLst>
                <a:cxn ang="0">
                  <a:pos x="0" y="8"/>
                </a:cxn>
                <a:cxn ang="0">
                  <a:pos x="48" y="14"/>
                </a:cxn>
                <a:cxn ang="0">
                  <a:pos x="66" y="20"/>
                </a:cxn>
                <a:cxn ang="0">
                  <a:pos x="117" y="11"/>
                </a:cxn>
              </a:cxnLst>
              <a:rect l="0" t="0" r="r" b="b"/>
              <a:pathLst>
                <a:path w="117" h="20">
                  <a:moveTo>
                    <a:pt x="0" y="8"/>
                  </a:moveTo>
                  <a:cubicBezTo>
                    <a:pt x="23" y="0"/>
                    <a:pt x="27" y="5"/>
                    <a:pt x="48" y="14"/>
                  </a:cubicBezTo>
                  <a:cubicBezTo>
                    <a:pt x="54" y="17"/>
                    <a:pt x="66" y="20"/>
                    <a:pt x="66" y="20"/>
                  </a:cubicBezTo>
                  <a:cubicBezTo>
                    <a:pt x="80" y="19"/>
                    <a:pt x="103" y="11"/>
                    <a:pt x="117" y="11"/>
                  </a:cubicBezTo>
                </a:path>
              </a:pathLst>
            </a:custGeom>
            <a:no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78" name="Rectangle 176">
              <a:extLst>
                <a:ext uri="{FF2B5EF4-FFF2-40B4-BE49-F238E27FC236}">
                  <a16:creationId xmlns:a16="http://schemas.microsoft.com/office/drawing/2014/main" id="{C906306B-9B1F-F50D-40E8-E906D8968243}"/>
                </a:ext>
              </a:extLst>
            </p:cNvPr>
            <p:cNvSpPr>
              <a:spLocks noChangeAspect="1" noChangeArrowheads="1"/>
            </p:cNvSpPr>
            <p:nvPr/>
          </p:nvSpPr>
          <p:spPr bwMode="auto">
            <a:xfrm>
              <a:off x="3385" y="1188"/>
              <a:ext cx="46" cy="195"/>
            </a:xfrm>
            <a:prstGeom prst="rect">
              <a:avLst/>
            </a:prstGeom>
            <a:solidFill>
              <a:srgbClr val="EEECE1"/>
            </a:solidFill>
            <a:ln w="9525">
              <a:solidFill>
                <a:sysClr val="windowText" lastClr="000000"/>
              </a:solidFill>
              <a:miter lim="800000"/>
              <a:headEnd/>
              <a:tailEnd/>
            </a:ln>
            <a:effectLst/>
          </p:spPr>
          <p:txBody>
            <a:bodyPr wrap="none" anchor="ctr"/>
            <a:lstStyle/>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O</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P</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E</a:t>
              </a:r>
            </a:p>
            <a:p>
              <a:pPr marL="0" marR="0" lvl="0" indent="0" algn="ctr" defTabSz="911218" eaLnBrk="1" fontAlgn="base" latinLnBrk="0" hangingPunct="1">
                <a:lnSpc>
                  <a:spcPct val="100000"/>
                </a:lnSpc>
                <a:spcBef>
                  <a:spcPct val="0"/>
                </a:spcBef>
                <a:spcAft>
                  <a:spcPct val="0"/>
                </a:spcAft>
                <a:buClrTx/>
                <a:buSzTx/>
                <a:buFontTx/>
                <a:buNone/>
                <a:tabLst/>
                <a:defRPr/>
              </a:pPr>
              <a:r>
                <a:rPr kumimoji="0" lang="en-US" sz="400" b="0" i="0" u="sng" strike="noStrike" kern="0" cap="none" spc="0" normalizeH="0" baseline="0" noProof="0">
                  <a:ln>
                    <a:noFill/>
                  </a:ln>
                  <a:solidFill>
                    <a:prstClr val="black"/>
                  </a:solidFill>
                  <a:effectLst/>
                  <a:uLnTx/>
                  <a:uFillTx/>
                  <a:latin typeface="Tahoma" pitchFamily="34" charset="0"/>
                  <a:cs typeface="Arial" pitchFamily="34" charset="0"/>
                  <a:sym typeface="Helvetica Neue Light"/>
                </a:rPr>
                <a:t>N</a:t>
              </a:r>
            </a:p>
          </p:txBody>
        </p:sp>
        <p:sp>
          <p:nvSpPr>
            <p:cNvPr id="379" name="Line 177">
              <a:extLst>
                <a:ext uri="{FF2B5EF4-FFF2-40B4-BE49-F238E27FC236}">
                  <a16:creationId xmlns:a16="http://schemas.microsoft.com/office/drawing/2014/main" id="{57168A21-2260-D716-124C-995ED0FE9EC8}"/>
                </a:ext>
              </a:extLst>
            </p:cNvPr>
            <p:cNvSpPr>
              <a:spLocks noChangeAspect="1" noChangeShapeType="1"/>
            </p:cNvSpPr>
            <p:nvPr/>
          </p:nvSpPr>
          <p:spPr bwMode="auto">
            <a:xfrm>
              <a:off x="3360" y="1159"/>
              <a:ext cx="72" cy="24"/>
            </a:xfrm>
            <a:prstGeom prst="line">
              <a:avLst/>
            </a:prstGeom>
            <a:noFill/>
            <a:ln w="2857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80" name="Oval 178">
              <a:extLst>
                <a:ext uri="{FF2B5EF4-FFF2-40B4-BE49-F238E27FC236}">
                  <a16:creationId xmlns:a16="http://schemas.microsoft.com/office/drawing/2014/main" id="{5854376D-9981-C8C5-B907-0004274AEA45}"/>
                </a:ext>
              </a:extLst>
            </p:cNvPr>
            <p:cNvSpPr>
              <a:spLocks noChangeAspect="1" noChangeArrowheads="1"/>
            </p:cNvSpPr>
            <p:nvPr/>
          </p:nvSpPr>
          <p:spPr bwMode="auto">
            <a:xfrm>
              <a:off x="3427" y="1175"/>
              <a:ext cx="17" cy="16"/>
            </a:xfrm>
            <a:prstGeom prst="ellipse">
              <a:avLst/>
            </a:prstGeom>
            <a:solidFill>
              <a:srgbClr val="800080"/>
            </a:solidFill>
            <a:ln w="9525">
              <a:solidFill>
                <a:srgbClr val="FFC653"/>
              </a:solidFill>
              <a:round/>
              <a:headEnd/>
              <a:tailEnd/>
            </a:ln>
            <a:effectLst/>
          </p:spPr>
          <p:txBody>
            <a:bodyPr wrap="none" anchor="ct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81" name="Freeform 179">
              <a:extLst>
                <a:ext uri="{FF2B5EF4-FFF2-40B4-BE49-F238E27FC236}">
                  <a16:creationId xmlns:a16="http://schemas.microsoft.com/office/drawing/2014/main" id="{A332E15A-22BE-2897-5628-93E952300747}"/>
                </a:ext>
              </a:extLst>
            </p:cNvPr>
            <p:cNvSpPr>
              <a:spLocks noChangeAspect="1"/>
            </p:cNvSpPr>
            <p:nvPr/>
          </p:nvSpPr>
          <p:spPr bwMode="auto">
            <a:xfrm>
              <a:off x="3141" y="1358"/>
              <a:ext cx="51" cy="54"/>
            </a:xfrm>
            <a:custGeom>
              <a:avLst/>
              <a:gdLst/>
              <a:ahLst/>
              <a:cxnLst>
                <a:cxn ang="0">
                  <a:pos x="0" y="96"/>
                </a:cxn>
                <a:cxn ang="0">
                  <a:pos x="21" y="78"/>
                </a:cxn>
                <a:cxn ang="0">
                  <a:pos x="36" y="42"/>
                </a:cxn>
                <a:cxn ang="0">
                  <a:pos x="54" y="30"/>
                </a:cxn>
                <a:cxn ang="0">
                  <a:pos x="90" y="0"/>
                </a:cxn>
              </a:cxnLst>
              <a:rect l="0" t="0" r="r" b="b"/>
              <a:pathLst>
                <a:path w="90" h="96">
                  <a:moveTo>
                    <a:pt x="0" y="96"/>
                  </a:moveTo>
                  <a:cubicBezTo>
                    <a:pt x="4" y="84"/>
                    <a:pt x="10" y="85"/>
                    <a:pt x="21" y="78"/>
                  </a:cubicBezTo>
                  <a:cubicBezTo>
                    <a:pt x="23" y="73"/>
                    <a:pt x="34" y="43"/>
                    <a:pt x="36" y="42"/>
                  </a:cubicBezTo>
                  <a:cubicBezTo>
                    <a:pt x="42" y="38"/>
                    <a:pt x="54" y="30"/>
                    <a:pt x="54" y="30"/>
                  </a:cubicBezTo>
                  <a:cubicBezTo>
                    <a:pt x="63" y="16"/>
                    <a:pt x="73" y="0"/>
                    <a:pt x="90" y="0"/>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82" name="Freeform 180">
              <a:extLst>
                <a:ext uri="{FF2B5EF4-FFF2-40B4-BE49-F238E27FC236}">
                  <a16:creationId xmlns:a16="http://schemas.microsoft.com/office/drawing/2014/main" id="{434F1B22-59E2-CBEF-4EC4-360742EA32AF}"/>
                </a:ext>
              </a:extLst>
            </p:cNvPr>
            <p:cNvSpPr>
              <a:spLocks noChangeAspect="1"/>
            </p:cNvSpPr>
            <p:nvPr/>
          </p:nvSpPr>
          <p:spPr bwMode="auto">
            <a:xfrm>
              <a:off x="3273" y="1352"/>
              <a:ext cx="68" cy="65"/>
            </a:xfrm>
            <a:custGeom>
              <a:avLst/>
              <a:gdLst/>
              <a:ahLst/>
              <a:cxnLst>
                <a:cxn ang="0">
                  <a:pos x="0" y="0"/>
                </a:cxn>
                <a:cxn ang="0">
                  <a:pos x="45" y="54"/>
                </a:cxn>
                <a:cxn ang="0">
                  <a:pos x="72" y="66"/>
                </a:cxn>
                <a:cxn ang="0">
                  <a:pos x="90" y="72"/>
                </a:cxn>
                <a:cxn ang="0">
                  <a:pos x="111" y="108"/>
                </a:cxn>
                <a:cxn ang="0">
                  <a:pos x="120" y="114"/>
                </a:cxn>
              </a:cxnLst>
              <a:rect l="0" t="0" r="r" b="b"/>
              <a:pathLst>
                <a:path w="120" h="114">
                  <a:moveTo>
                    <a:pt x="0" y="0"/>
                  </a:moveTo>
                  <a:cubicBezTo>
                    <a:pt x="26" y="9"/>
                    <a:pt x="37" y="30"/>
                    <a:pt x="45" y="54"/>
                  </a:cubicBezTo>
                  <a:cubicBezTo>
                    <a:pt x="48" y="63"/>
                    <a:pt x="63" y="63"/>
                    <a:pt x="72" y="66"/>
                  </a:cubicBezTo>
                  <a:cubicBezTo>
                    <a:pt x="78" y="68"/>
                    <a:pt x="90" y="72"/>
                    <a:pt x="90" y="72"/>
                  </a:cubicBezTo>
                  <a:cubicBezTo>
                    <a:pt x="97" y="82"/>
                    <a:pt x="101" y="101"/>
                    <a:pt x="111" y="108"/>
                  </a:cubicBezTo>
                  <a:cubicBezTo>
                    <a:pt x="114" y="110"/>
                    <a:pt x="120" y="114"/>
                    <a:pt x="120" y="114"/>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83" name="Freeform 181">
              <a:extLst>
                <a:ext uri="{FF2B5EF4-FFF2-40B4-BE49-F238E27FC236}">
                  <a16:creationId xmlns:a16="http://schemas.microsoft.com/office/drawing/2014/main" id="{4B7E3D3E-C236-0677-B8A4-42C24E9F58EA}"/>
                </a:ext>
              </a:extLst>
            </p:cNvPr>
            <p:cNvSpPr>
              <a:spLocks noChangeAspect="1"/>
            </p:cNvSpPr>
            <p:nvPr/>
          </p:nvSpPr>
          <p:spPr bwMode="auto">
            <a:xfrm>
              <a:off x="3277" y="1356"/>
              <a:ext cx="69" cy="59"/>
            </a:xfrm>
            <a:custGeom>
              <a:avLst/>
              <a:gdLst/>
              <a:ahLst/>
              <a:cxnLst>
                <a:cxn ang="0">
                  <a:pos x="0" y="105"/>
                </a:cxn>
                <a:cxn ang="0">
                  <a:pos x="48" y="69"/>
                </a:cxn>
                <a:cxn ang="0">
                  <a:pos x="75" y="48"/>
                </a:cxn>
                <a:cxn ang="0">
                  <a:pos x="96" y="24"/>
                </a:cxn>
                <a:cxn ang="0">
                  <a:pos x="123" y="0"/>
                </a:cxn>
              </a:cxnLst>
              <a:rect l="0" t="0" r="r" b="b"/>
              <a:pathLst>
                <a:path w="123" h="105">
                  <a:moveTo>
                    <a:pt x="0" y="105"/>
                  </a:moveTo>
                  <a:cubicBezTo>
                    <a:pt x="13" y="86"/>
                    <a:pt x="26" y="76"/>
                    <a:pt x="48" y="69"/>
                  </a:cubicBezTo>
                  <a:cubicBezTo>
                    <a:pt x="56" y="61"/>
                    <a:pt x="75" y="48"/>
                    <a:pt x="75" y="48"/>
                  </a:cubicBezTo>
                  <a:cubicBezTo>
                    <a:pt x="89" y="27"/>
                    <a:pt x="81" y="34"/>
                    <a:pt x="96" y="24"/>
                  </a:cubicBezTo>
                  <a:cubicBezTo>
                    <a:pt x="101" y="17"/>
                    <a:pt x="115" y="4"/>
                    <a:pt x="123" y="0"/>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84" name="Freeform 182">
              <a:extLst>
                <a:ext uri="{FF2B5EF4-FFF2-40B4-BE49-F238E27FC236}">
                  <a16:creationId xmlns:a16="http://schemas.microsoft.com/office/drawing/2014/main" id="{C7AC7A9D-FB86-32E4-DDCB-D5C5D1C55838}"/>
                </a:ext>
              </a:extLst>
            </p:cNvPr>
            <p:cNvSpPr>
              <a:spLocks noChangeAspect="1"/>
            </p:cNvSpPr>
            <p:nvPr/>
          </p:nvSpPr>
          <p:spPr bwMode="auto">
            <a:xfrm>
              <a:off x="3026" y="1212"/>
              <a:ext cx="47" cy="56"/>
            </a:xfrm>
            <a:custGeom>
              <a:avLst/>
              <a:gdLst/>
              <a:ahLst/>
              <a:cxnLst>
                <a:cxn ang="0">
                  <a:pos x="0" y="99"/>
                </a:cxn>
                <a:cxn ang="0">
                  <a:pos x="18" y="75"/>
                </a:cxn>
                <a:cxn ang="0">
                  <a:pos x="33" y="60"/>
                </a:cxn>
                <a:cxn ang="0">
                  <a:pos x="45" y="33"/>
                </a:cxn>
                <a:cxn ang="0">
                  <a:pos x="63" y="21"/>
                </a:cxn>
                <a:cxn ang="0">
                  <a:pos x="84" y="0"/>
                </a:cxn>
              </a:cxnLst>
              <a:rect l="0" t="0" r="r" b="b"/>
              <a:pathLst>
                <a:path w="84" h="99">
                  <a:moveTo>
                    <a:pt x="0" y="99"/>
                  </a:moveTo>
                  <a:cubicBezTo>
                    <a:pt x="4" y="87"/>
                    <a:pt x="8" y="82"/>
                    <a:pt x="18" y="75"/>
                  </a:cubicBezTo>
                  <a:cubicBezTo>
                    <a:pt x="22" y="69"/>
                    <a:pt x="29" y="66"/>
                    <a:pt x="33" y="60"/>
                  </a:cubicBezTo>
                  <a:cubicBezTo>
                    <a:pt x="40" y="50"/>
                    <a:pt x="36" y="41"/>
                    <a:pt x="45" y="33"/>
                  </a:cubicBezTo>
                  <a:cubicBezTo>
                    <a:pt x="50" y="28"/>
                    <a:pt x="63" y="21"/>
                    <a:pt x="63" y="21"/>
                  </a:cubicBezTo>
                  <a:cubicBezTo>
                    <a:pt x="66" y="12"/>
                    <a:pt x="84" y="0"/>
                    <a:pt x="84" y="0"/>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85" name="Freeform 183">
              <a:extLst>
                <a:ext uri="{FF2B5EF4-FFF2-40B4-BE49-F238E27FC236}">
                  <a16:creationId xmlns:a16="http://schemas.microsoft.com/office/drawing/2014/main" id="{C62030E8-2285-C20D-16CE-44603BCC5016}"/>
                </a:ext>
              </a:extLst>
            </p:cNvPr>
            <p:cNvSpPr>
              <a:spLocks noChangeAspect="1"/>
            </p:cNvSpPr>
            <p:nvPr/>
          </p:nvSpPr>
          <p:spPr bwMode="auto">
            <a:xfrm>
              <a:off x="3024" y="1209"/>
              <a:ext cx="54" cy="57"/>
            </a:xfrm>
            <a:custGeom>
              <a:avLst/>
              <a:gdLst/>
              <a:ahLst/>
              <a:cxnLst>
                <a:cxn ang="0">
                  <a:pos x="0" y="0"/>
                </a:cxn>
                <a:cxn ang="0">
                  <a:pos x="21" y="18"/>
                </a:cxn>
                <a:cxn ang="0">
                  <a:pos x="42" y="36"/>
                </a:cxn>
                <a:cxn ang="0">
                  <a:pos x="60" y="48"/>
                </a:cxn>
                <a:cxn ang="0">
                  <a:pos x="81" y="81"/>
                </a:cxn>
                <a:cxn ang="0">
                  <a:pos x="96" y="102"/>
                </a:cxn>
              </a:cxnLst>
              <a:rect l="0" t="0" r="r" b="b"/>
              <a:pathLst>
                <a:path w="96" h="102">
                  <a:moveTo>
                    <a:pt x="0" y="0"/>
                  </a:moveTo>
                  <a:cubicBezTo>
                    <a:pt x="12" y="4"/>
                    <a:pt x="10" y="11"/>
                    <a:pt x="21" y="18"/>
                  </a:cubicBezTo>
                  <a:cubicBezTo>
                    <a:pt x="26" y="32"/>
                    <a:pt x="31" y="30"/>
                    <a:pt x="42" y="36"/>
                  </a:cubicBezTo>
                  <a:cubicBezTo>
                    <a:pt x="48" y="40"/>
                    <a:pt x="60" y="48"/>
                    <a:pt x="60" y="48"/>
                  </a:cubicBezTo>
                  <a:cubicBezTo>
                    <a:pt x="66" y="65"/>
                    <a:pt x="66" y="71"/>
                    <a:pt x="81" y="81"/>
                  </a:cubicBezTo>
                  <a:cubicBezTo>
                    <a:pt x="86" y="89"/>
                    <a:pt x="87" y="98"/>
                    <a:pt x="96" y="102"/>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86" name="Freeform 184">
              <a:extLst>
                <a:ext uri="{FF2B5EF4-FFF2-40B4-BE49-F238E27FC236}">
                  <a16:creationId xmlns:a16="http://schemas.microsoft.com/office/drawing/2014/main" id="{7F4D24F7-860C-DDFD-3C36-3E9E14249E93}"/>
                </a:ext>
              </a:extLst>
            </p:cNvPr>
            <p:cNvSpPr>
              <a:spLocks noChangeAspect="1"/>
            </p:cNvSpPr>
            <p:nvPr/>
          </p:nvSpPr>
          <p:spPr bwMode="auto">
            <a:xfrm>
              <a:off x="2865" y="1198"/>
              <a:ext cx="78" cy="68"/>
            </a:xfrm>
            <a:custGeom>
              <a:avLst/>
              <a:gdLst/>
              <a:ahLst/>
              <a:cxnLst>
                <a:cxn ang="0">
                  <a:pos x="138" y="120"/>
                </a:cxn>
                <a:cxn ang="0">
                  <a:pos x="111" y="93"/>
                </a:cxn>
                <a:cxn ang="0">
                  <a:pos x="93" y="81"/>
                </a:cxn>
                <a:cxn ang="0">
                  <a:pos x="78" y="66"/>
                </a:cxn>
                <a:cxn ang="0">
                  <a:pos x="45" y="27"/>
                </a:cxn>
                <a:cxn ang="0">
                  <a:pos x="18" y="18"/>
                </a:cxn>
                <a:cxn ang="0">
                  <a:pos x="9" y="15"/>
                </a:cxn>
                <a:cxn ang="0">
                  <a:pos x="0" y="0"/>
                </a:cxn>
              </a:cxnLst>
              <a:rect l="0" t="0" r="r" b="b"/>
              <a:pathLst>
                <a:path w="138" h="120">
                  <a:moveTo>
                    <a:pt x="138" y="120"/>
                  </a:moveTo>
                  <a:cubicBezTo>
                    <a:pt x="134" y="107"/>
                    <a:pt x="122" y="99"/>
                    <a:pt x="111" y="93"/>
                  </a:cubicBezTo>
                  <a:cubicBezTo>
                    <a:pt x="105" y="89"/>
                    <a:pt x="93" y="81"/>
                    <a:pt x="93" y="81"/>
                  </a:cubicBezTo>
                  <a:cubicBezTo>
                    <a:pt x="77" y="57"/>
                    <a:pt x="98" y="86"/>
                    <a:pt x="78" y="66"/>
                  </a:cubicBezTo>
                  <a:cubicBezTo>
                    <a:pt x="60" y="48"/>
                    <a:pt x="74" y="47"/>
                    <a:pt x="45" y="27"/>
                  </a:cubicBezTo>
                  <a:cubicBezTo>
                    <a:pt x="37" y="22"/>
                    <a:pt x="27" y="21"/>
                    <a:pt x="18" y="18"/>
                  </a:cubicBezTo>
                  <a:cubicBezTo>
                    <a:pt x="15" y="17"/>
                    <a:pt x="9" y="15"/>
                    <a:pt x="9" y="15"/>
                  </a:cubicBezTo>
                  <a:cubicBezTo>
                    <a:pt x="5" y="3"/>
                    <a:pt x="8" y="8"/>
                    <a:pt x="0" y="0"/>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87" name="Freeform 185">
              <a:extLst>
                <a:ext uri="{FF2B5EF4-FFF2-40B4-BE49-F238E27FC236}">
                  <a16:creationId xmlns:a16="http://schemas.microsoft.com/office/drawing/2014/main" id="{F1093879-33D3-0B59-0DB9-B15BDBB7C09C}"/>
                </a:ext>
              </a:extLst>
            </p:cNvPr>
            <p:cNvSpPr>
              <a:spLocks noChangeAspect="1"/>
            </p:cNvSpPr>
            <p:nvPr/>
          </p:nvSpPr>
          <p:spPr bwMode="auto">
            <a:xfrm>
              <a:off x="2851" y="1347"/>
              <a:ext cx="76" cy="66"/>
            </a:xfrm>
            <a:custGeom>
              <a:avLst/>
              <a:gdLst/>
              <a:ahLst/>
              <a:cxnLst>
                <a:cxn ang="0">
                  <a:pos x="135" y="117"/>
                </a:cxn>
                <a:cxn ang="0">
                  <a:pos x="60" y="66"/>
                </a:cxn>
                <a:cxn ang="0">
                  <a:pos x="39" y="21"/>
                </a:cxn>
                <a:cxn ang="0">
                  <a:pos x="21" y="15"/>
                </a:cxn>
                <a:cxn ang="0">
                  <a:pos x="12" y="12"/>
                </a:cxn>
                <a:cxn ang="0">
                  <a:pos x="0" y="0"/>
                </a:cxn>
              </a:cxnLst>
              <a:rect l="0" t="0" r="r" b="b"/>
              <a:pathLst>
                <a:path w="135" h="117">
                  <a:moveTo>
                    <a:pt x="135" y="117"/>
                  </a:moveTo>
                  <a:cubicBezTo>
                    <a:pt x="124" y="71"/>
                    <a:pt x="92" y="87"/>
                    <a:pt x="60" y="66"/>
                  </a:cubicBezTo>
                  <a:cubicBezTo>
                    <a:pt x="57" y="57"/>
                    <a:pt x="46" y="26"/>
                    <a:pt x="39" y="21"/>
                  </a:cubicBezTo>
                  <a:cubicBezTo>
                    <a:pt x="34" y="18"/>
                    <a:pt x="27" y="17"/>
                    <a:pt x="21" y="15"/>
                  </a:cubicBezTo>
                  <a:cubicBezTo>
                    <a:pt x="18" y="14"/>
                    <a:pt x="12" y="12"/>
                    <a:pt x="12" y="12"/>
                  </a:cubicBezTo>
                  <a:cubicBezTo>
                    <a:pt x="5" y="1"/>
                    <a:pt x="9" y="5"/>
                    <a:pt x="0" y="0"/>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88" name="Freeform 186">
              <a:extLst>
                <a:ext uri="{FF2B5EF4-FFF2-40B4-BE49-F238E27FC236}">
                  <a16:creationId xmlns:a16="http://schemas.microsoft.com/office/drawing/2014/main" id="{17B50A1F-E97D-BB78-AEE5-9919C60AE035}"/>
                </a:ext>
              </a:extLst>
            </p:cNvPr>
            <p:cNvSpPr>
              <a:spLocks noChangeAspect="1"/>
            </p:cNvSpPr>
            <p:nvPr/>
          </p:nvSpPr>
          <p:spPr bwMode="auto">
            <a:xfrm>
              <a:off x="2850" y="1351"/>
              <a:ext cx="77" cy="70"/>
            </a:xfrm>
            <a:custGeom>
              <a:avLst/>
              <a:gdLst/>
              <a:ahLst/>
              <a:cxnLst>
                <a:cxn ang="0">
                  <a:pos x="138" y="0"/>
                </a:cxn>
                <a:cxn ang="0">
                  <a:pos x="105" y="27"/>
                </a:cxn>
                <a:cxn ang="0">
                  <a:pos x="45" y="63"/>
                </a:cxn>
                <a:cxn ang="0">
                  <a:pos x="6" y="114"/>
                </a:cxn>
                <a:cxn ang="0">
                  <a:pos x="0" y="123"/>
                </a:cxn>
              </a:cxnLst>
              <a:rect l="0" t="0" r="r" b="b"/>
              <a:pathLst>
                <a:path w="138" h="124">
                  <a:moveTo>
                    <a:pt x="138" y="0"/>
                  </a:moveTo>
                  <a:cubicBezTo>
                    <a:pt x="124" y="9"/>
                    <a:pt x="118" y="18"/>
                    <a:pt x="105" y="27"/>
                  </a:cubicBezTo>
                  <a:cubicBezTo>
                    <a:pt x="90" y="50"/>
                    <a:pt x="66" y="49"/>
                    <a:pt x="45" y="63"/>
                  </a:cubicBezTo>
                  <a:cubicBezTo>
                    <a:pt x="38" y="84"/>
                    <a:pt x="24" y="102"/>
                    <a:pt x="6" y="114"/>
                  </a:cubicBezTo>
                  <a:cubicBezTo>
                    <a:pt x="3" y="124"/>
                    <a:pt x="6" y="123"/>
                    <a:pt x="0" y="123"/>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89" name="Freeform 187">
              <a:extLst>
                <a:ext uri="{FF2B5EF4-FFF2-40B4-BE49-F238E27FC236}">
                  <a16:creationId xmlns:a16="http://schemas.microsoft.com/office/drawing/2014/main" id="{8C5FC449-FD9F-1A24-55DD-09670CBC9C4E}"/>
                </a:ext>
              </a:extLst>
            </p:cNvPr>
            <p:cNvSpPr>
              <a:spLocks noChangeAspect="1"/>
            </p:cNvSpPr>
            <p:nvPr/>
          </p:nvSpPr>
          <p:spPr bwMode="auto">
            <a:xfrm>
              <a:off x="3005" y="1358"/>
              <a:ext cx="53" cy="57"/>
            </a:xfrm>
            <a:custGeom>
              <a:avLst/>
              <a:gdLst/>
              <a:ahLst/>
              <a:cxnLst>
                <a:cxn ang="0">
                  <a:pos x="0" y="0"/>
                </a:cxn>
                <a:cxn ang="0">
                  <a:pos x="24" y="18"/>
                </a:cxn>
                <a:cxn ang="0">
                  <a:pos x="48" y="39"/>
                </a:cxn>
                <a:cxn ang="0">
                  <a:pos x="57" y="45"/>
                </a:cxn>
                <a:cxn ang="0">
                  <a:pos x="93" y="102"/>
                </a:cxn>
              </a:cxnLst>
              <a:rect l="0" t="0" r="r" b="b"/>
              <a:pathLst>
                <a:path w="93" h="102">
                  <a:moveTo>
                    <a:pt x="0" y="0"/>
                  </a:moveTo>
                  <a:cubicBezTo>
                    <a:pt x="11" y="4"/>
                    <a:pt x="14" y="11"/>
                    <a:pt x="24" y="18"/>
                  </a:cubicBezTo>
                  <a:cubicBezTo>
                    <a:pt x="34" y="33"/>
                    <a:pt x="27" y="25"/>
                    <a:pt x="48" y="39"/>
                  </a:cubicBezTo>
                  <a:cubicBezTo>
                    <a:pt x="51" y="41"/>
                    <a:pt x="57" y="45"/>
                    <a:pt x="57" y="45"/>
                  </a:cubicBezTo>
                  <a:cubicBezTo>
                    <a:pt x="66" y="73"/>
                    <a:pt x="74" y="83"/>
                    <a:pt x="93" y="102"/>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90" name="Freeform 188">
              <a:extLst>
                <a:ext uri="{FF2B5EF4-FFF2-40B4-BE49-F238E27FC236}">
                  <a16:creationId xmlns:a16="http://schemas.microsoft.com/office/drawing/2014/main" id="{5237972D-6DD5-667E-AFFA-6B2EC800BF6A}"/>
                </a:ext>
              </a:extLst>
            </p:cNvPr>
            <p:cNvSpPr>
              <a:spLocks noChangeAspect="1"/>
            </p:cNvSpPr>
            <p:nvPr/>
          </p:nvSpPr>
          <p:spPr bwMode="auto">
            <a:xfrm>
              <a:off x="3004" y="1356"/>
              <a:ext cx="57" cy="57"/>
            </a:xfrm>
            <a:custGeom>
              <a:avLst/>
              <a:gdLst/>
              <a:ahLst/>
              <a:cxnLst>
                <a:cxn ang="0">
                  <a:pos x="102" y="0"/>
                </a:cxn>
                <a:cxn ang="0">
                  <a:pos x="57" y="36"/>
                </a:cxn>
                <a:cxn ang="0">
                  <a:pos x="30" y="54"/>
                </a:cxn>
                <a:cxn ang="0">
                  <a:pos x="21" y="60"/>
                </a:cxn>
                <a:cxn ang="0">
                  <a:pos x="0" y="102"/>
                </a:cxn>
              </a:cxnLst>
              <a:rect l="0" t="0" r="r" b="b"/>
              <a:pathLst>
                <a:path w="102" h="102">
                  <a:moveTo>
                    <a:pt x="102" y="0"/>
                  </a:moveTo>
                  <a:cubicBezTo>
                    <a:pt x="80" y="6"/>
                    <a:pt x="73" y="22"/>
                    <a:pt x="57" y="36"/>
                  </a:cubicBezTo>
                  <a:cubicBezTo>
                    <a:pt x="49" y="43"/>
                    <a:pt x="39" y="48"/>
                    <a:pt x="30" y="54"/>
                  </a:cubicBezTo>
                  <a:cubicBezTo>
                    <a:pt x="27" y="56"/>
                    <a:pt x="21" y="60"/>
                    <a:pt x="21" y="60"/>
                  </a:cubicBezTo>
                  <a:cubicBezTo>
                    <a:pt x="16" y="74"/>
                    <a:pt x="14" y="95"/>
                    <a:pt x="0" y="102"/>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91" name="Freeform 189">
              <a:extLst>
                <a:ext uri="{FF2B5EF4-FFF2-40B4-BE49-F238E27FC236}">
                  <a16:creationId xmlns:a16="http://schemas.microsoft.com/office/drawing/2014/main" id="{EF28102F-BFFE-CEE0-BD9C-7C775CE3ACE0}"/>
                </a:ext>
              </a:extLst>
            </p:cNvPr>
            <p:cNvSpPr>
              <a:spLocks noChangeAspect="1"/>
            </p:cNvSpPr>
            <p:nvPr/>
          </p:nvSpPr>
          <p:spPr bwMode="auto">
            <a:xfrm>
              <a:off x="3287" y="1207"/>
              <a:ext cx="68" cy="73"/>
            </a:xfrm>
            <a:custGeom>
              <a:avLst/>
              <a:gdLst/>
              <a:ahLst/>
              <a:cxnLst>
                <a:cxn ang="0">
                  <a:pos x="0" y="0"/>
                </a:cxn>
                <a:cxn ang="0">
                  <a:pos x="27" y="33"/>
                </a:cxn>
                <a:cxn ang="0">
                  <a:pos x="39" y="51"/>
                </a:cxn>
                <a:cxn ang="0">
                  <a:pos x="75" y="72"/>
                </a:cxn>
                <a:cxn ang="0">
                  <a:pos x="105" y="111"/>
                </a:cxn>
                <a:cxn ang="0">
                  <a:pos x="120" y="129"/>
                </a:cxn>
              </a:cxnLst>
              <a:rect l="0" t="0" r="r" b="b"/>
              <a:pathLst>
                <a:path w="120" h="129">
                  <a:moveTo>
                    <a:pt x="0" y="0"/>
                  </a:moveTo>
                  <a:cubicBezTo>
                    <a:pt x="13" y="8"/>
                    <a:pt x="19" y="21"/>
                    <a:pt x="27" y="33"/>
                  </a:cubicBezTo>
                  <a:cubicBezTo>
                    <a:pt x="31" y="39"/>
                    <a:pt x="32" y="49"/>
                    <a:pt x="39" y="51"/>
                  </a:cubicBezTo>
                  <a:cubicBezTo>
                    <a:pt x="55" y="56"/>
                    <a:pt x="64" y="59"/>
                    <a:pt x="75" y="72"/>
                  </a:cubicBezTo>
                  <a:cubicBezTo>
                    <a:pt x="87" y="86"/>
                    <a:pt x="86" y="105"/>
                    <a:pt x="105" y="111"/>
                  </a:cubicBezTo>
                  <a:cubicBezTo>
                    <a:pt x="109" y="117"/>
                    <a:pt x="120" y="129"/>
                    <a:pt x="120" y="129"/>
                  </a:cubicBezTo>
                </a:path>
              </a:pathLst>
            </a:custGeom>
            <a:noFill/>
            <a:ln w="28575" cmpd="sng">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92" name="Freeform 190">
              <a:extLst>
                <a:ext uri="{FF2B5EF4-FFF2-40B4-BE49-F238E27FC236}">
                  <a16:creationId xmlns:a16="http://schemas.microsoft.com/office/drawing/2014/main" id="{6D355901-B267-4F06-68BC-49D57B79F3EF}"/>
                </a:ext>
              </a:extLst>
            </p:cNvPr>
            <p:cNvSpPr>
              <a:spLocks noChangeAspect="1"/>
            </p:cNvSpPr>
            <p:nvPr/>
          </p:nvSpPr>
          <p:spPr bwMode="auto">
            <a:xfrm>
              <a:off x="3290" y="1207"/>
              <a:ext cx="116" cy="291"/>
            </a:xfrm>
            <a:custGeom>
              <a:avLst/>
              <a:gdLst/>
              <a:ahLst/>
              <a:cxnLst>
                <a:cxn ang="0">
                  <a:pos x="123" y="0"/>
                </a:cxn>
                <a:cxn ang="0">
                  <a:pos x="105" y="9"/>
                </a:cxn>
                <a:cxn ang="0">
                  <a:pos x="72" y="48"/>
                </a:cxn>
                <a:cxn ang="0">
                  <a:pos x="54" y="54"/>
                </a:cxn>
                <a:cxn ang="0">
                  <a:pos x="36" y="66"/>
                </a:cxn>
                <a:cxn ang="0">
                  <a:pos x="12" y="99"/>
                </a:cxn>
                <a:cxn ang="0">
                  <a:pos x="0" y="114"/>
                </a:cxn>
              </a:cxnLst>
              <a:rect l="0" t="0" r="r" b="b"/>
              <a:pathLst>
                <a:path w="123" h="114">
                  <a:moveTo>
                    <a:pt x="123" y="0"/>
                  </a:moveTo>
                  <a:cubicBezTo>
                    <a:pt x="117" y="4"/>
                    <a:pt x="110" y="4"/>
                    <a:pt x="105" y="9"/>
                  </a:cubicBezTo>
                  <a:cubicBezTo>
                    <a:pt x="90" y="24"/>
                    <a:pt x="95" y="40"/>
                    <a:pt x="72" y="48"/>
                  </a:cubicBezTo>
                  <a:cubicBezTo>
                    <a:pt x="66" y="50"/>
                    <a:pt x="59" y="50"/>
                    <a:pt x="54" y="54"/>
                  </a:cubicBezTo>
                  <a:cubicBezTo>
                    <a:pt x="48" y="58"/>
                    <a:pt x="36" y="66"/>
                    <a:pt x="36" y="66"/>
                  </a:cubicBezTo>
                  <a:cubicBezTo>
                    <a:pt x="27" y="79"/>
                    <a:pt x="26" y="90"/>
                    <a:pt x="12" y="99"/>
                  </a:cubicBezTo>
                  <a:cubicBezTo>
                    <a:pt x="4" y="110"/>
                    <a:pt x="9" y="105"/>
                    <a:pt x="0" y="114"/>
                  </a:cubicBezTo>
                </a:path>
              </a:pathLst>
            </a:custGeom>
            <a:noFill/>
            <a:ln w="28575" cap="flat" cmpd="sng">
              <a:solidFill>
                <a:sysClr val="windowText" lastClr="000000"/>
              </a:solidFill>
              <a:prstDash val="solid"/>
              <a:round/>
              <a:headEnd/>
              <a:tailEn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93" name="Freeform 191">
              <a:extLst>
                <a:ext uri="{FF2B5EF4-FFF2-40B4-BE49-F238E27FC236}">
                  <a16:creationId xmlns:a16="http://schemas.microsoft.com/office/drawing/2014/main" id="{56790E45-CF1A-A9EB-6DE5-5DBF39FAFEBB}"/>
                </a:ext>
              </a:extLst>
            </p:cNvPr>
            <p:cNvSpPr>
              <a:spLocks noChangeAspect="1"/>
            </p:cNvSpPr>
            <p:nvPr/>
          </p:nvSpPr>
          <p:spPr bwMode="auto">
            <a:xfrm>
              <a:off x="3157" y="1204"/>
              <a:ext cx="116" cy="291"/>
            </a:xfrm>
            <a:custGeom>
              <a:avLst/>
              <a:gdLst/>
              <a:ahLst/>
              <a:cxnLst>
                <a:cxn ang="0">
                  <a:pos x="84" y="0"/>
                </a:cxn>
                <a:cxn ang="0">
                  <a:pos x="63" y="27"/>
                </a:cxn>
                <a:cxn ang="0">
                  <a:pos x="54" y="57"/>
                </a:cxn>
                <a:cxn ang="0">
                  <a:pos x="36" y="63"/>
                </a:cxn>
                <a:cxn ang="0">
                  <a:pos x="18" y="75"/>
                </a:cxn>
                <a:cxn ang="0">
                  <a:pos x="9" y="105"/>
                </a:cxn>
                <a:cxn ang="0">
                  <a:pos x="0" y="111"/>
                </a:cxn>
              </a:cxnLst>
              <a:rect l="0" t="0" r="r" b="b"/>
              <a:pathLst>
                <a:path w="84" h="111">
                  <a:moveTo>
                    <a:pt x="84" y="0"/>
                  </a:moveTo>
                  <a:cubicBezTo>
                    <a:pt x="78" y="10"/>
                    <a:pt x="69" y="17"/>
                    <a:pt x="63" y="27"/>
                  </a:cubicBezTo>
                  <a:cubicBezTo>
                    <a:pt x="58" y="45"/>
                    <a:pt x="61" y="35"/>
                    <a:pt x="54" y="57"/>
                  </a:cubicBezTo>
                  <a:cubicBezTo>
                    <a:pt x="52" y="63"/>
                    <a:pt x="42" y="61"/>
                    <a:pt x="36" y="63"/>
                  </a:cubicBezTo>
                  <a:cubicBezTo>
                    <a:pt x="29" y="65"/>
                    <a:pt x="18" y="75"/>
                    <a:pt x="18" y="75"/>
                  </a:cubicBezTo>
                  <a:cubicBezTo>
                    <a:pt x="15" y="83"/>
                    <a:pt x="14" y="98"/>
                    <a:pt x="9" y="105"/>
                  </a:cubicBezTo>
                  <a:cubicBezTo>
                    <a:pt x="7" y="108"/>
                    <a:pt x="0" y="111"/>
                    <a:pt x="0" y="111"/>
                  </a:cubicBezTo>
                </a:path>
              </a:pathLst>
            </a:custGeom>
            <a:noFill/>
            <a:ln w="2857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94" name="Freeform 192">
              <a:extLst>
                <a:ext uri="{FF2B5EF4-FFF2-40B4-BE49-F238E27FC236}">
                  <a16:creationId xmlns:a16="http://schemas.microsoft.com/office/drawing/2014/main" id="{53D6A17B-F054-7541-3F48-11B9892FEAAC}"/>
                </a:ext>
              </a:extLst>
            </p:cNvPr>
            <p:cNvSpPr>
              <a:spLocks noChangeAspect="1"/>
            </p:cNvSpPr>
            <p:nvPr/>
          </p:nvSpPr>
          <p:spPr bwMode="auto">
            <a:xfrm>
              <a:off x="3154" y="1207"/>
              <a:ext cx="116" cy="291"/>
            </a:xfrm>
            <a:custGeom>
              <a:avLst/>
              <a:gdLst/>
              <a:ahLst/>
              <a:cxnLst>
                <a:cxn ang="0">
                  <a:pos x="0" y="0"/>
                </a:cxn>
                <a:cxn ang="0">
                  <a:pos x="36" y="12"/>
                </a:cxn>
                <a:cxn ang="0">
                  <a:pos x="78" y="63"/>
                </a:cxn>
                <a:cxn ang="0">
                  <a:pos x="87" y="108"/>
                </a:cxn>
              </a:cxnLst>
              <a:rect l="0" t="0" r="r" b="b"/>
              <a:pathLst>
                <a:path w="87" h="108">
                  <a:moveTo>
                    <a:pt x="0" y="0"/>
                  </a:moveTo>
                  <a:cubicBezTo>
                    <a:pt x="16" y="3"/>
                    <a:pt x="23" y="4"/>
                    <a:pt x="36" y="12"/>
                  </a:cubicBezTo>
                  <a:cubicBezTo>
                    <a:pt x="48" y="48"/>
                    <a:pt x="47" y="43"/>
                    <a:pt x="78" y="63"/>
                  </a:cubicBezTo>
                  <a:cubicBezTo>
                    <a:pt x="84" y="80"/>
                    <a:pt x="87" y="90"/>
                    <a:pt x="87" y="108"/>
                  </a:cubicBezTo>
                </a:path>
              </a:pathLst>
            </a:custGeom>
            <a:noFill/>
            <a:ln w="2857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95" name="Freeform 193">
              <a:extLst>
                <a:ext uri="{FF2B5EF4-FFF2-40B4-BE49-F238E27FC236}">
                  <a16:creationId xmlns:a16="http://schemas.microsoft.com/office/drawing/2014/main" id="{32AAACB4-B166-EF37-6E17-D8BAA4F4F487}"/>
                </a:ext>
              </a:extLst>
            </p:cNvPr>
            <p:cNvSpPr>
              <a:spLocks noChangeAspect="1"/>
            </p:cNvSpPr>
            <p:nvPr/>
          </p:nvSpPr>
          <p:spPr bwMode="auto">
            <a:xfrm>
              <a:off x="2861" y="1207"/>
              <a:ext cx="116" cy="291"/>
            </a:xfrm>
            <a:custGeom>
              <a:avLst/>
              <a:gdLst/>
              <a:ahLst/>
              <a:cxnLst>
                <a:cxn ang="0">
                  <a:pos x="144" y="0"/>
                </a:cxn>
                <a:cxn ang="0">
                  <a:pos x="99" y="18"/>
                </a:cxn>
                <a:cxn ang="0">
                  <a:pos x="0" y="108"/>
                </a:cxn>
              </a:cxnLst>
              <a:rect l="0" t="0" r="r" b="b"/>
              <a:pathLst>
                <a:path w="144" h="108">
                  <a:moveTo>
                    <a:pt x="144" y="0"/>
                  </a:moveTo>
                  <a:cubicBezTo>
                    <a:pt x="128" y="5"/>
                    <a:pt x="113" y="9"/>
                    <a:pt x="99" y="18"/>
                  </a:cubicBezTo>
                  <a:cubicBezTo>
                    <a:pt x="73" y="57"/>
                    <a:pt x="19" y="70"/>
                    <a:pt x="0" y="108"/>
                  </a:cubicBezTo>
                </a:path>
              </a:pathLst>
            </a:custGeom>
            <a:noFill/>
            <a:ln w="2857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96" name="Freeform 194">
              <a:extLst>
                <a:ext uri="{FF2B5EF4-FFF2-40B4-BE49-F238E27FC236}">
                  <a16:creationId xmlns:a16="http://schemas.microsoft.com/office/drawing/2014/main" id="{A4A1CA67-D3BE-2AC5-7F2C-49360C3F5F53}"/>
                </a:ext>
              </a:extLst>
            </p:cNvPr>
            <p:cNvSpPr>
              <a:spLocks noChangeAspect="1"/>
            </p:cNvSpPr>
            <p:nvPr/>
          </p:nvSpPr>
          <p:spPr bwMode="auto">
            <a:xfrm>
              <a:off x="3140" y="1354"/>
              <a:ext cx="116" cy="291"/>
            </a:xfrm>
            <a:custGeom>
              <a:avLst/>
              <a:gdLst/>
              <a:ahLst/>
              <a:cxnLst>
                <a:cxn ang="0">
                  <a:pos x="0" y="0"/>
                </a:cxn>
                <a:cxn ang="0">
                  <a:pos x="36" y="51"/>
                </a:cxn>
                <a:cxn ang="0">
                  <a:pos x="60" y="75"/>
                </a:cxn>
                <a:cxn ang="0">
                  <a:pos x="90" y="111"/>
                </a:cxn>
              </a:cxnLst>
              <a:rect l="0" t="0" r="r" b="b"/>
              <a:pathLst>
                <a:path w="90" h="111">
                  <a:moveTo>
                    <a:pt x="0" y="0"/>
                  </a:moveTo>
                  <a:cubicBezTo>
                    <a:pt x="16" y="16"/>
                    <a:pt x="16" y="38"/>
                    <a:pt x="36" y="51"/>
                  </a:cubicBezTo>
                  <a:cubicBezTo>
                    <a:pt x="43" y="61"/>
                    <a:pt x="52" y="65"/>
                    <a:pt x="60" y="75"/>
                  </a:cubicBezTo>
                  <a:cubicBezTo>
                    <a:pt x="72" y="89"/>
                    <a:pt x="71" y="102"/>
                    <a:pt x="90" y="111"/>
                  </a:cubicBezTo>
                </a:path>
              </a:pathLst>
            </a:custGeom>
            <a:noFill/>
            <a:ln w="2857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97" name="Freeform 195">
              <a:extLst>
                <a:ext uri="{FF2B5EF4-FFF2-40B4-BE49-F238E27FC236}">
                  <a16:creationId xmlns:a16="http://schemas.microsoft.com/office/drawing/2014/main" id="{33BAA3F7-2B83-38E5-0831-2C8BF6F8FDED}"/>
                </a:ext>
              </a:extLst>
            </p:cNvPr>
            <p:cNvSpPr>
              <a:spLocks noChangeAspect="1"/>
            </p:cNvSpPr>
            <p:nvPr/>
          </p:nvSpPr>
          <p:spPr bwMode="auto">
            <a:xfrm>
              <a:off x="3295" y="1425"/>
              <a:ext cx="116" cy="291"/>
            </a:xfrm>
            <a:custGeom>
              <a:avLst/>
              <a:gdLst/>
              <a:ahLst/>
              <a:cxnLst>
                <a:cxn ang="0">
                  <a:pos x="42" y="0"/>
                </a:cxn>
                <a:cxn ang="0">
                  <a:pos x="18" y="27"/>
                </a:cxn>
                <a:cxn ang="0">
                  <a:pos x="0" y="45"/>
                </a:cxn>
              </a:cxnLst>
              <a:rect l="0" t="0" r="r" b="b"/>
              <a:pathLst>
                <a:path w="42" h="45">
                  <a:moveTo>
                    <a:pt x="42" y="0"/>
                  </a:moveTo>
                  <a:cubicBezTo>
                    <a:pt x="25" y="6"/>
                    <a:pt x="35" y="21"/>
                    <a:pt x="18" y="27"/>
                  </a:cubicBezTo>
                  <a:cubicBezTo>
                    <a:pt x="14" y="38"/>
                    <a:pt x="10" y="40"/>
                    <a:pt x="0" y="45"/>
                  </a:cubicBezTo>
                </a:path>
              </a:pathLst>
            </a:custGeom>
            <a:noFill/>
            <a:ln w="19050"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98" name="Freeform 196">
              <a:extLst>
                <a:ext uri="{FF2B5EF4-FFF2-40B4-BE49-F238E27FC236}">
                  <a16:creationId xmlns:a16="http://schemas.microsoft.com/office/drawing/2014/main" id="{24F515A4-BC82-35F9-C25D-791D7F15E066}"/>
                </a:ext>
              </a:extLst>
            </p:cNvPr>
            <p:cNvSpPr>
              <a:spLocks noChangeAspect="1"/>
            </p:cNvSpPr>
            <p:nvPr/>
          </p:nvSpPr>
          <p:spPr bwMode="auto">
            <a:xfrm>
              <a:off x="3329" y="1420"/>
              <a:ext cx="116" cy="291"/>
            </a:xfrm>
            <a:custGeom>
              <a:avLst/>
              <a:gdLst/>
              <a:ahLst/>
              <a:cxnLst>
                <a:cxn ang="0">
                  <a:pos x="6" y="0"/>
                </a:cxn>
                <a:cxn ang="0">
                  <a:pos x="14" y="57"/>
                </a:cxn>
                <a:cxn ang="0">
                  <a:pos x="0" y="56"/>
                </a:cxn>
                <a:cxn ang="0">
                  <a:pos x="6" y="0"/>
                </a:cxn>
              </a:cxnLst>
              <a:rect l="0" t="0" r="r" b="b"/>
              <a:pathLst>
                <a:path w="14" h="57">
                  <a:moveTo>
                    <a:pt x="6" y="0"/>
                  </a:moveTo>
                  <a:lnTo>
                    <a:pt x="14" y="57"/>
                  </a:lnTo>
                  <a:lnTo>
                    <a:pt x="0" y="56"/>
                  </a:lnTo>
                  <a:lnTo>
                    <a:pt x="6" y="0"/>
                  </a:lnTo>
                  <a:close/>
                </a:path>
              </a:pathLst>
            </a:custGeom>
            <a:solidFill>
              <a:srgbClr val="C3C583"/>
            </a:solidFill>
            <a:ln w="952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399" name="Freeform 197">
              <a:extLst>
                <a:ext uri="{FF2B5EF4-FFF2-40B4-BE49-F238E27FC236}">
                  <a16:creationId xmlns:a16="http://schemas.microsoft.com/office/drawing/2014/main" id="{66D10F16-9228-15F7-FD93-1BAEED3F1DD6}"/>
                </a:ext>
              </a:extLst>
            </p:cNvPr>
            <p:cNvSpPr>
              <a:spLocks noChangeAspect="1"/>
            </p:cNvSpPr>
            <p:nvPr/>
          </p:nvSpPr>
          <p:spPr bwMode="auto">
            <a:xfrm>
              <a:off x="3321" y="1420"/>
              <a:ext cx="116" cy="291"/>
            </a:xfrm>
            <a:custGeom>
              <a:avLst/>
              <a:gdLst/>
              <a:ahLst/>
              <a:cxnLst>
                <a:cxn ang="0">
                  <a:pos x="13" y="0"/>
                </a:cxn>
                <a:cxn ang="0">
                  <a:pos x="4" y="59"/>
                </a:cxn>
                <a:cxn ang="0">
                  <a:pos x="0" y="6"/>
                </a:cxn>
                <a:cxn ang="0">
                  <a:pos x="13" y="0"/>
                </a:cxn>
              </a:cxnLst>
              <a:rect l="0" t="0" r="r" b="b"/>
              <a:pathLst>
                <a:path w="13" h="59">
                  <a:moveTo>
                    <a:pt x="13" y="0"/>
                  </a:moveTo>
                  <a:lnTo>
                    <a:pt x="4" y="59"/>
                  </a:lnTo>
                  <a:lnTo>
                    <a:pt x="0" y="6"/>
                  </a:lnTo>
                  <a:lnTo>
                    <a:pt x="13" y="0"/>
                  </a:lnTo>
                  <a:close/>
                </a:path>
              </a:pathLst>
            </a:custGeom>
            <a:solidFill>
              <a:srgbClr val="C3C583"/>
            </a:solidFill>
            <a:ln w="9525" cap="flat" cmpd="sng">
              <a:solidFill>
                <a:sysClr val="windowText" lastClr="000000"/>
              </a:solidFill>
              <a:prstDash val="solid"/>
              <a:round/>
              <a:headEnd type="none" w="med" len="med"/>
              <a:tailEnd type="none" w="med" len="med"/>
            </a:ln>
            <a:effectLst/>
          </p:spPr>
          <p:txBody>
            <a:bodyPr wrap="none">
              <a:spAutoFit/>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nvGrpSpPr>
          <p:cNvPr id="438" name="Group 437">
            <a:extLst>
              <a:ext uri="{FF2B5EF4-FFF2-40B4-BE49-F238E27FC236}">
                <a16:creationId xmlns:a16="http://schemas.microsoft.com/office/drawing/2014/main" id="{3C768E4E-D07C-45F1-B012-688E4BF37226}"/>
              </a:ext>
            </a:extLst>
          </p:cNvPr>
          <p:cNvGrpSpPr/>
          <p:nvPr/>
        </p:nvGrpSpPr>
        <p:grpSpPr>
          <a:xfrm>
            <a:off x="6439310" y="4823903"/>
            <a:ext cx="1000125" cy="473076"/>
            <a:chOff x="6833445" y="5694515"/>
            <a:chExt cx="1000125" cy="473076"/>
          </a:xfrm>
        </p:grpSpPr>
        <p:sp>
          <p:nvSpPr>
            <p:cNvPr id="415" name="Freeform 198" descr="Large confetti">
              <a:extLst>
                <a:ext uri="{FF2B5EF4-FFF2-40B4-BE49-F238E27FC236}">
                  <a16:creationId xmlns:a16="http://schemas.microsoft.com/office/drawing/2014/main" id="{55377D6D-9E21-EF06-F7A4-C7A727918FCE}"/>
                </a:ext>
              </a:extLst>
            </p:cNvPr>
            <p:cNvSpPr>
              <a:spLocks noChangeAspect="1"/>
            </p:cNvSpPr>
            <p:nvPr/>
          </p:nvSpPr>
          <p:spPr bwMode="auto">
            <a:xfrm>
              <a:off x="6903295" y="5694515"/>
              <a:ext cx="906463" cy="227012"/>
            </a:xfrm>
            <a:custGeom>
              <a:avLst/>
              <a:gdLst/>
              <a:ahLst/>
              <a:cxnLst>
                <a:cxn ang="0">
                  <a:pos x="6" y="43"/>
                </a:cxn>
                <a:cxn ang="0">
                  <a:pos x="111" y="6"/>
                </a:cxn>
                <a:cxn ang="0">
                  <a:pos x="173" y="0"/>
                </a:cxn>
                <a:cxn ang="0">
                  <a:pos x="194" y="0"/>
                </a:cxn>
                <a:cxn ang="0">
                  <a:pos x="299" y="6"/>
                </a:cxn>
                <a:cxn ang="0">
                  <a:pos x="410" y="18"/>
                </a:cxn>
                <a:cxn ang="0">
                  <a:pos x="445" y="62"/>
                </a:cxn>
                <a:cxn ang="0">
                  <a:pos x="536" y="212"/>
                </a:cxn>
                <a:cxn ang="0">
                  <a:pos x="48" y="205"/>
                </a:cxn>
                <a:cxn ang="0">
                  <a:pos x="0" y="106"/>
                </a:cxn>
                <a:cxn ang="0">
                  <a:pos x="6" y="43"/>
                </a:cxn>
              </a:cxnLst>
              <a:rect l="0" t="0" r="r" b="b"/>
              <a:pathLst>
                <a:path w="537" h="213">
                  <a:moveTo>
                    <a:pt x="6" y="43"/>
                  </a:moveTo>
                  <a:lnTo>
                    <a:pt x="111" y="6"/>
                  </a:lnTo>
                  <a:lnTo>
                    <a:pt x="173" y="0"/>
                  </a:lnTo>
                  <a:lnTo>
                    <a:pt x="194" y="0"/>
                  </a:lnTo>
                  <a:lnTo>
                    <a:pt x="299" y="6"/>
                  </a:lnTo>
                  <a:lnTo>
                    <a:pt x="410" y="18"/>
                  </a:lnTo>
                  <a:lnTo>
                    <a:pt x="445" y="62"/>
                  </a:lnTo>
                  <a:lnTo>
                    <a:pt x="536" y="212"/>
                  </a:lnTo>
                  <a:lnTo>
                    <a:pt x="48" y="205"/>
                  </a:lnTo>
                  <a:lnTo>
                    <a:pt x="0" y="106"/>
                  </a:lnTo>
                  <a:lnTo>
                    <a:pt x="6" y="43"/>
                  </a:lnTo>
                </a:path>
              </a:pathLst>
            </a:custGeom>
            <a:pattFill prst="lgConfetti">
              <a:fgClr>
                <a:srgbClr val="0000FF"/>
              </a:fgClr>
              <a:bgClr>
                <a:srgbClr val="800080"/>
              </a:bgClr>
            </a:pattFill>
            <a:ln w="12700" cap="rnd" cmpd="sng">
              <a:solidFill>
                <a:sysClr val="windowText" lastClr="000000"/>
              </a:solidFill>
              <a:prstDash val="solid"/>
              <a:round/>
              <a:headEnd/>
              <a:tailEnd/>
            </a:ln>
            <a:effectLst/>
          </p:spPr>
          <p:txBody>
            <a:bodyPr lIns="91113" tIns="45557" rIns="91113" bIns="45557"/>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16" name="Freeform 199">
              <a:extLst>
                <a:ext uri="{FF2B5EF4-FFF2-40B4-BE49-F238E27FC236}">
                  <a16:creationId xmlns:a16="http://schemas.microsoft.com/office/drawing/2014/main" id="{64EC46C6-FB73-4A13-34D4-A02EA10E0A7C}"/>
                </a:ext>
              </a:extLst>
            </p:cNvPr>
            <p:cNvSpPr>
              <a:spLocks noChangeAspect="1"/>
            </p:cNvSpPr>
            <p:nvPr/>
          </p:nvSpPr>
          <p:spPr bwMode="auto">
            <a:xfrm>
              <a:off x="6881070" y="5770715"/>
              <a:ext cx="893763" cy="150812"/>
            </a:xfrm>
            <a:custGeom>
              <a:avLst/>
              <a:gdLst/>
              <a:ahLst/>
              <a:cxnLst>
                <a:cxn ang="0">
                  <a:pos x="27" y="161"/>
                </a:cxn>
                <a:cxn ang="0">
                  <a:pos x="556" y="161"/>
                </a:cxn>
                <a:cxn ang="0">
                  <a:pos x="556" y="6"/>
                </a:cxn>
                <a:cxn ang="0">
                  <a:pos x="507" y="31"/>
                </a:cxn>
                <a:cxn ang="0">
                  <a:pos x="458" y="62"/>
                </a:cxn>
                <a:cxn ang="0">
                  <a:pos x="396" y="74"/>
                </a:cxn>
                <a:cxn ang="0">
                  <a:pos x="340" y="105"/>
                </a:cxn>
                <a:cxn ang="0">
                  <a:pos x="166" y="118"/>
                </a:cxn>
                <a:cxn ang="0">
                  <a:pos x="173" y="161"/>
                </a:cxn>
                <a:cxn ang="0">
                  <a:pos x="76" y="155"/>
                </a:cxn>
                <a:cxn ang="0">
                  <a:pos x="69" y="68"/>
                </a:cxn>
                <a:cxn ang="0">
                  <a:pos x="62" y="43"/>
                </a:cxn>
                <a:cxn ang="0">
                  <a:pos x="34" y="12"/>
                </a:cxn>
                <a:cxn ang="0">
                  <a:pos x="0" y="0"/>
                </a:cxn>
                <a:cxn ang="0">
                  <a:pos x="0" y="161"/>
                </a:cxn>
                <a:cxn ang="0">
                  <a:pos x="76" y="168"/>
                </a:cxn>
                <a:cxn ang="0">
                  <a:pos x="563" y="161"/>
                </a:cxn>
              </a:cxnLst>
              <a:rect l="0" t="0" r="r" b="b"/>
              <a:pathLst>
                <a:path w="564" h="169">
                  <a:moveTo>
                    <a:pt x="27" y="161"/>
                  </a:moveTo>
                  <a:lnTo>
                    <a:pt x="556" y="161"/>
                  </a:lnTo>
                  <a:lnTo>
                    <a:pt x="556" y="6"/>
                  </a:lnTo>
                  <a:lnTo>
                    <a:pt x="507" y="31"/>
                  </a:lnTo>
                  <a:lnTo>
                    <a:pt x="458" y="62"/>
                  </a:lnTo>
                  <a:lnTo>
                    <a:pt x="396" y="74"/>
                  </a:lnTo>
                  <a:lnTo>
                    <a:pt x="340" y="105"/>
                  </a:lnTo>
                  <a:lnTo>
                    <a:pt x="166" y="118"/>
                  </a:lnTo>
                  <a:lnTo>
                    <a:pt x="173" y="161"/>
                  </a:lnTo>
                  <a:lnTo>
                    <a:pt x="76" y="155"/>
                  </a:lnTo>
                  <a:lnTo>
                    <a:pt x="69" y="68"/>
                  </a:lnTo>
                  <a:lnTo>
                    <a:pt x="62" y="43"/>
                  </a:lnTo>
                  <a:lnTo>
                    <a:pt x="34" y="12"/>
                  </a:lnTo>
                  <a:lnTo>
                    <a:pt x="0" y="0"/>
                  </a:lnTo>
                  <a:lnTo>
                    <a:pt x="0" y="161"/>
                  </a:lnTo>
                  <a:lnTo>
                    <a:pt x="76" y="168"/>
                  </a:lnTo>
                  <a:lnTo>
                    <a:pt x="563" y="161"/>
                  </a:lnTo>
                </a:path>
              </a:pathLst>
            </a:custGeom>
            <a:solidFill>
              <a:srgbClr val="C3C583"/>
            </a:solidFill>
            <a:ln w="12700" cap="rnd" cmpd="sng">
              <a:solidFill>
                <a:sysClr val="windowText" lastClr="000000"/>
              </a:solidFill>
              <a:prstDash val="solid"/>
              <a:round/>
              <a:headEnd type="none" w="sm" len="sm"/>
              <a:tailEnd type="none" w="sm" len="sm"/>
            </a:ln>
            <a:effectLst/>
          </p:spPr>
          <p:txBody>
            <a:bodyPr lIns="91113" tIns="45557" rIns="91113" bIns="45557"/>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18" name="Freeform 201">
              <a:extLst>
                <a:ext uri="{FF2B5EF4-FFF2-40B4-BE49-F238E27FC236}">
                  <a16:creationId xmlns:a16="http://schemas.microsoft.com/office/drawing/2014/main" id="{0959EB7D-EC24-17CE-A334-D178E4BDC846}"/>
                </a:ext>
              </a:extLst>
            </p:cNvPr>
            <p:cNvSpPr>
              <a:spLocks noChangeAspect="1"/>
            </p:cNvSpPr>
            <p:nvPr/>
          </p:nvSpPr>
          <p:spPr bwMode="auto">
            <a:xfrm>
              <a:off x="6833445" y="5908828"/>
              <a:ext cx="1000125" cy="258763"/>
            </a:xfrm>
            <a:custGeom>
              <a:avLst/>
              <a:gdLst/>
              <a:ahLst/>
              <a:cxnLst>
                <a:cxn ang="0">
                  <a:pos x="12" y="0"/>
                </a:cxn>
                <a:cxn ang="0">
                  <a:pos x="1098" y="0"/>
                </a:cxn>
                <a:cxn ang="0">
                  <a:pos x="1101" y="102"/>
                </a:cxn>
                <a:cxn ang="0">
                  <a:pos x="1116" y="138"/>
                </a:cxn>
                <a:cxn ang="0">
                  <a:pos x="1107" y="210"/>
                </a:cxn>
                <a:cxn ang="0">
                  <a:pos x="1080" y="285"/>
                </a:cxn>
                <a:cxn ang="0">
                  <a:pos x="18" y="288"/>
                </a:cxn>
                <a:cxn ang="0">
                  <a:pos x="0" y="195"/>
                </a:cxn>
                <a:cxn ang="0">
                  <a:pos x="15" y="114"/>
                </a:cxn>
                <a:cxn ang="0">
                  <a:pos x="3" y="48"/>
                </a:cxn>
                <a:cxn ang="0">
                  <a:pos x="12" y="0"/>
                </a:cxn>
              </a:cxnLst>
              <a:rect l="0" t="0" r="r" b="b"/>
              <a:pathLst>
                <a:path w="1116" h="288">
                  <a:moveTo>
                    <a:pt x="12" y="0"/>
                  </a:moveTo>
                  <a:lnTo>
                    <a:pt x="1098" y="0"/>
                  </a:lnTo>
                  <a:cubicBezTo>
                    <a:pt x="1101" y="100"/>
                    <a:pt x="1101" y="66"/>
                    <a:pt x="1101" y="102"/>
                  </a:cubicBezTo>
                  <a:lnTo>
                    <a:pt x="1116" y="138"/>
                  </a:lnTo>
                  <a:lnTo>
                    <a:pt x="1107" y="210"/>
                  </a:lnTo>
                  <a:lnTo>
                    <a:pt x="1080" y="285"/>
                  </a:lnTo>
                  <a:lnTo>
                    <a:pt x="18" y="288"/>
                  </a:lnTo>
                  <a:lnTo>
                    <a:pt x="0" y="195"/>
                  </a:lnTo>
                  <a:lnTo>
                    <a:pt x="15" y="114"/>
                  </a:lnTo>
                  <a:lnTo>
                    <a:pt x="3" y="48"/>
                  </a:lnTo>
                  <a:lnTo>
                    <a:pt x="12" y="0"/>
                  </a:lnTo>
                  <a:close/>
                </a:path>
              </a:pathLst>
            </a:custGeom>
            <a:solidFill>
              <a:srgbClr val="D1D1D1"/>
            </a:solidFill>
            <a:ln w="9525">
              <a:solidFill>
                <a:sysClr val="windowText" lastClr="000000"/>
              </a:solidFill>
              <a:round/>
              <a:headEnd/>
              <a:tailEnd/>
            </a:ln>
            <a:effectLst/>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nvGrpSpPr>
            <p:cNvPr id="419" name="Group 202">
              <a:extLst>
                <a:ext uri="{FF2B5EF4-FFF2-40B4-BE49-F238E27FC236}">
                  <a16:creationId xmlns:a16="http://schemas.microsoft.com/office/drawing/2014/main" id="{07A86325-F2FA-C6D0-D9FF-2CA626418C1B}"/>
                </a:ext>
              </a:extLst>
            </p:cNvPr>
            <p:cNvGrpSpPr>
              <a:grpSpLocks noChangeAspect="1"/>
            </p:cNvGrpSpPr>
            <p:nvPr/>
          </p:nvGrpSpPr>
          <p:grpSpPr bwMode="auto">
            <a:xfrm>
              <a:off x="6941881" y="5949260"/>
              <a:ext cx="730378" cy="198565"/>
              <a:chOff x="1658" y="2448"/>
              <a:chExt cx="710" cy="242"/>
            </a:xfrm>
          </p:grpSpPr>
          <p:sp>
            <p:nvSpPr>
              <p:cNvPr id="420" name="Freeform 203">
                <a:extLst>
                  <a:ext uri="{FF2B5EF4-FFF2-40B4-BE49-F238E27FC236}">
                    <a16:creationId xmlns:a16="http://schemas.microsoft.com/office/drawing/2014/main" id="{6D7FF998-BEAF-9CFE-95F0-F9D372E0980C}"/>
                  </a:ext>
                </a:extLst>
              </p:cNvPr>
              <p:cNvSpPr>
                <a:spLocks noChangeAspect="1"/>
              </p:cNvSpPr>
              <p:nvPr/>
            </p:nvSpPr>
            <p:spPr bwMode="auto">
              <a:xfrm>
                <a:off x="1804" y="2602"/>
                <a:ext cx="21" cy="8"/>
              </a:xfrm>
              <a:custGeom>
                <a:avLst/>
                <a:gdLst/>
                <a:ahLst/>
                <a:cxnLst>
                  <a:cxn ang="0">
                    <a:pos x="0" y="13"/>
                  </a:cxn>
                  <a:cxn ang="0">
                    <a:pos x="28" y="0"/>
                  </a:cxn>
                  <a:cxn ang="0">
                    <a:pos x="41" y="17"/>
                  </a:cxn>
                </a:cxnLst>
                <a:rect l="0" t="0" r="r" b="b"/>
                <a:pathLst>
                  <a:path w="41" h="17">
                    <a:moveTo>
                      <a:pt x="0" y="13"/>
                    </a:moveTo>
                    <a:lnTo>
                      <a:pt x="28"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21" name="Freeform 204">
                <a:extLst>
                  <a:ext uri="{FF2B5EF4-FFF2-40B4-BE49-F238E27FC236}">
                    <a16:creationId xmlns:a16="http://schemas.microsoft.com/office/drawing/2014/main" id="{81AFEE09-2581-4959-8333-B430D28607B4}"/>
                  </a:ext>
                </a:extLst>
              </p:cNvPr>
              <p:cNvSpPr>
                <a:spLocks noChangeAspect="1"/>
              </p:cNvSpPr>
              <p:nvPr/>
            </p:nvSpPr>
            <p:spPr bwMode="auto">
              <a:xfrm>
                <a:off x="1658" y="2503"/>
                <a:ext cx="21" cy="9"/>
              </a:xfrm>
              <a:custGeom>
                <a:avLst/>
                <a:gdLst/>
                <a:ahLst/>
                <a:cxnLst>
                  <a:cxn ang="0">
                    <a:pos x="0" y="13"/>
                  </a:cxn>
                  <a:cxn ang="0">
                    <a:pos x="29" y="0"/>
                  </a:cxn>
                  <a:cxn ang="0">
                    <a:pos x="41" y="17"/>
                  </a:cxn>
                </a:cxnLst>
                <a:rect l="0" t="0" r="r" b="b"/>
                <a:pathLst>
                  <a:path w="41" h="17">
                    <a:moveTo>
                      <a:pt x="0" y="13"/>
                    </a:moveTo>
                    <a:lnTo>
                      <a:pt x="29" y="0"/>
                    </a:lnTo>
                    <a:lnTo>
                      <a:pt x="41"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22" name="Freeform 205">
                <a:extLst>
                  <a:ext uri="{FF2B5EF4-FFF2-40B4-BE49-F238E27FC236}">
                    <a16:creationId xmlns:a16="http://schemas.microsoft.com/office/drawing/2014/main" id="{090372D6-09CE-E4BB-FFC8-0A5F91FC6FE4}"/>
                  </a:ext>
                </a:extLst>
              </p:cNvPr>
              <p:cNvSpPr>
                <a:spLocks noChangeAspect="1"/>
              </p:cNvSpPr>
              <p:nvPr/>
            </p:nvSpPr>
            <p:spPr bwMode="auto">
              <a:xfrm>
                <a:off x="2066" y="2448"/>
                <a:ext cx="22" cy="8"/>
              </a:xfrm>
              <a:custGeom>
                <a:avLst/>
                <a:gdLst/>
                <a:ahLst/>
                <a:cxnLst>
                  <a:cxn ang="0">
                    <a:pos x="0" y="13"/>
                  </a:cxn>
                  <a:cxn ang="0">
                    <a:pos x="30" y="0"/>
                  </a:cxn>
                  <a:cxn ang="0">
                    <a:pos x="43" y="18"/>
                  </a:cxn>
                </a:cxnLst>
                <a:rect l="0" t="0" r="r" b="b"/>
                <a:pathLst>
                  <a:path w="43" h="18">
                    <a:moveTo>
                      <a:pt x="0" y="13"/>
                    </a:moveTo>
                    <a:lnTo>
                      <a:pt x="30" y="0"/>
                    </a:lnTo>
                    <a:lnTo>
                      <a:pt x="43" y="18"/>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23" name="Freeform 206">
                <a:extLst>
                  <a:ext uri="{FF2B5EF4-FFF2-40B4-BE49-F238E27FC236}">
                    <a16:creationId xmlns:a16="http://schemas.microsoft.com/office/drawing/2014/main" id="{35FE9170-54E4-B3E7-2437-E8181B7A98DC}"/>
                  </a:ext>
                </a:extLst>
              </p:cNvPr>
              <p:cNvSpPr>
                <a:spLocks noChangeAspect="1"/>
              </p:cNvSpPr>
              <p:nvPr/>
            </p:nvSpPr>
            <p:spPr bwMode="auto">
              <a:xfrm>
                <a:off x="2282" y="2643"/>
                <a:ext cx="21" cy="9"/>
              </a:xfrm>
              <a:custGeom>
                <a:avLst/>
                <a:gdLst/>
                <a:ahLst/>
                <a:cxnLst>
                  <a:cxn ang="0">
                    <a:pos x="0" y="13"/>
                  </a:cxn>
                  <a:cxn ang="0">
                    <a:pos x="31" y="0"/>
                  </a:cxn>
                  <a:cxn ang="0">
                    <a:pos x="43" y="17"/>
                  </a:cxn>
                </a:cxnLst>
                <a:rect l="0" t="0" r="r" b="b"/>
                <a:pathLst>
                  <a:path w="43" h="17">
                    <a:moveTo>
                      <a:pt x="0" y="13"/>
                    </a:moveTo>
                    <a:lnTo>
                      <a:pt x="31" y="0"/>
                    </a:lnTo>
                    <a:lnTo>
                      <a:pt x="43" y="17"/>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24" name="Freeform 207">
                <a:extLst>
                  <a:ext uri="{FF2B5EF4-FFF2-40B4-BE49-F238E27FC236}">
                    <a16:creationId xmlns:a16="http://schemas.microsoft.com/office/drawing/2014/main" id="{05B8D6E9-6422-A947-C0CA-84173758FB73}"/>
                  </a:ext>
                </a:extLst>
              </p:cNvPr>
              <p:cNvSpPr>
                <a:spLocks noChangeAspect="1"/>
              </p:cNvSpPr>
              <p:nvPr/>
            </p:nvSpPr>
            <p:spPr bwMode="auto">
              <a:xfrm>
                <a:off x="2215" y="2499"/>
                <a:ext cx="21" cy="9"/>
              </a:xfrm>
              <a:custGeom>
                <a:avLst/>
                <a:gdLst/>
                <a:ahLst/>
                <a:cxnLst>
                  <a:cxn ang="0">
                    <a:pos x="0" y="13"/>
                  </a:cxn>
                  <a:cxn ang="0">
                    <a:pos x="30" y="0"/>
                  </a:cxn>
                  <a:cxn ang="0">
                    <a:pos x="43" y="17"/>
                  </a:cxn>
                </a:cxnLst>
                <a:rect l="0" t="0" r="r" b="b"/>
                <a:pathLst>
                  <a:path w="43" h="17">
                    <a:moveTo>
                      <a:pt x="0" y="13"/>
                    </a:moveTo>
                    <a:lnTo>
                      <a:pt x="30" y="0"/>
                    </a:lnTo>
                    <a:lnTo>
                      <a:pt x="43" y="17"/>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25" name="Freeform 208">
                <a:extLst>
                  <a:ext uri="{FF2B5EF4-FFF2-40B4-BE49-F238E27FC236}">
                    <a16:creationId xmlns:a16="http://schemas.microsoft.com/office/drawing/2014/main" id="{2E91C567-C07B-048E-286A-7953E5A8F3BC}"/>
                  </a:ext>
                </a:extLst>
              </p:cNvPr>
              <p:cNvSpPr>
                <a:spLocks noChangeAspect="1"/>
              </p:cNvSpPr>
              <p:nvPr/>
            </p:nvSpPr>
            <p:spPr bwMode="auto">
              <a:xfrm>
                <a:off x="1714" y="2448"/>
                <a:ext cx="29" cy="12"/>
              </a:xfrm>
              <a:custGeom>
                <a:avLst/>
                <a:gdLst/>
                <a:ahLst/>
                <a:cxnLst>
                  <a:cxn ang="0">
                    <a:pos x="0" y="0"/>
                  </a:cxn>
                  <a:cxn ang="0">
                    <a:pos x="20" y="25"/>
                  </a:cxn>
                  <a:cxn ang="0">
                    <a:pos x="33" y="12"/>
                  </a:cxn>
                  <a:cxn ang="0">
                    <a:pos x="59" y="25"/>
                  </a:cxn>
                </a:cxnLst>
                <a:rect l="0" t="0" r="r" b="b"/>
                <a:pathLst>
                  <a:path w="59" h="25">
                    <a:moveTo>
                      <a:pt x="0" y="0"/>
                    </a:moveTo>
                    <a:lnTo>
                      <a:pt x="20" y="25"/>
                    </a:lnTo>
                    <a:lnTo>
                      <a:pt x="33" y="12"/>
                    </a:lnTo>
                    <a:lnTo>
                      <a:pt x="59" y="25"/>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26" name="Freeform 209">
                <a:extLst>
                  <a:ext uri="{FF2B5EF4-FFF2-40B4-BE49-F238E27FC236}">
                    <a16:creationId xmlns:a16="http://schemas.microsoft.com/office/drawing/2014/main" id="{1E06809E-DA64-9336-16C7-8496EE0361FD}"/>
                  </a:ext>
                </a:extLst>
              </p:cNvPr>
              <p:cNvSpPr>
                <a:spLocks noChangeAspect="1"/>
              </p:cNvSpPr>
              <p:nvPr/>
            </p:nvSpPr>
            <p:spPr bwMode="auto">
              <a:xfrm>
                <a:off x="1816" y="2448"/>
                <a:ext cx="29" cy="12"/>
              </a:xfrm>
              <a:custGeom>
                <a:avLst/>
                <a:gdLst/>
                <a:ahLst/>
                <a:cxnLst>
                  <a:cxn ang="0">
                    <a:pos x="0" y="0"/>
                  </a:cxn>
                  <a:cxn ang="0">
                    <a:pos x="21" y="25"/>
                  </a:cxn>
                  <a:cxn ang="0">
                    <a:pos x="34" y="12"/>
                  </a:cxn>
                  <a:cxn ang="0">
                    <a:pos x="59" y="25"/>
                  </a:cxn>
                </a:cxnLst>
                <a:rect l="0" t="0" r="r" b="b"/>
                <a:pathLst>
                  <a:path w="59" h="25">
                    <a:moveTo>
                      <a:pt x="0" y="0"/>
                    </a:moveTo>
                    <a:lnTo>
                      <a:pt x="21" y="25"/>
                    </a:lnTo>
                    <a:lnTo>
                      <a:pt x="34" y="12"/>
                    </a:lnTo>
                    <a:lnTo>
                      <a:pt x="59" y="25"/>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27" name="Freeform 210">
                <a:extLst>
                  <a:ext uri="{FF2B5EF4-FFF2-40B4-BE49-F238E27FC236}">
                    <a16:creationId xmlns:a16="http://schemas.microsoft.com/office/drawing/2014/main" id="{955F0CF5-2BBB-BE79-B6E9-76C3BF01B518}"/>
                  </a:ext>
                </a:extLst>
              </p:cNvPr>
              <p:cNvSpPr>
                <a:spLocks noChangeAspect="1"/>
              </p:cNvSpPr>
              <p:nvPr/>
            </p:nvSpPr>
            <p:spPr bwMode="auto">
              <a:xfrm>
                <a:off x="1918" y="2581"/>
                <a:ext cx="30"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28" name="Freeform 211">
                <a:extLst>
                  <a:ext uri="{FF2B5EF4-FFF2-40B4-BE49-F238E27FC236}">
                    <a16:creationId xmlns:a16="http://schemas.microsoft.com/office/drawing/2014/main" id="{E35424B2-8A56-856A-A6D4-5BFC2466449F}"/>
                  </a:ext>
                </a:extLst>
              </p:cNvPr>
              <p:cNvSpPr>
                <a:spLocks noChangeAspect="1"/>
              </p:cNvSpPr>
              <p:nvPr/>
            </p:nvSpPr>
            <p:spPr bwMode="auto">
              <a:xfrm>
                <a:off x="2155" y="2505"/>
                <a:ext cx="29" cy="13"/>
              </a:xfrm>
              <a:custGeom>
                <a:avLst/>
                <a:gdLst/>
                <a:ahLst/>
                <a:cxnLst>
                  <a:cxn ang="0">
                    <a:pos x="0" y="0"/>
                  </a:cxn>
                  <a:cxn ang="0">
                    <a:pos x="20" y="26"/>
                  </a:cxn>
                  <a:cxn ang="0">
                    <a:pos x="33" y="13"/>
                  </a:cxn>
                  <a:cxn ang="0">
                    <a:pos x="59" y="26"/>
                  </a:cxn>
                </a:cxnLst>
                <a:rect l="0" t="0" r="r" b="b"/>
                <a:pathLst>
                  <a:path w="59" h="26">
                    <a:moveTo>
                      <a:pt x="0" y="0"/>
                    </a:moveTo>
                    <a:lnTo>
                      <a:pt x="20" y="26"/>
                    </a:lnTo>
                    <a:lnTo>
                      <a:pt x="33" y="13"/>
                    </a:lnTo>
                    <a:lnTo>
                      <a:pt x="59" y="26"/>
                    </a:lnTo>
                  </a:path>
                </a:pathLst>
              </a:custGeom>
              <a:noFill/>
              <a:ln w="142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29" name="Freeform 212">
                <a:extLst>
                  <a:ext uri="{FF2B5EF4-FFF2-40B4-BE49-F238E27FC236}">
                    <a16:creationId xmlns:a16="http://schemas.microsoft.com/office/drawing/2014/main" id="{F83D9818-79C0-7D01-2DB9-BA3911217864}"/>
                  </a:ext>
                </a:extLst>
              </p:cNvPr>
              <p:cNvSpPr>
                <a:spLocks noChangeAspect="1"/>
              </p:cNvSpPr>
              <p:nvPr/>
            </p:nvSpPr>
            <p:spPr bwMode="auto">
              <a:xfrm>
                <a:off x="1789" y="2524"/>
                <a:ext cx="20" cy="26"/>
              </a:xfrm>
              <a:custGeom>
                <a:avLst/>
                <a:gdLst/>
                <a:ahLst/>
                <a:cxnLst>
                  <a:cxn ang="0">
                    <a:pos x="5" y="0"/>
                  </a:cxn>
                  <a:cxn ang="0">
                    <a:pos x="0" y="29"/>
                  </a:cxn>
                  <a:cxn ang="0">
                    <a:pos x="10" y="52"/>
                  </a:cxn>
                  <a:cxn ang="0">
                    <a:pos x="38" y="18"/>
                  </a:cxn>
                  <a:cxn ang="0">
                    <a:pos x="5" y="0"/>
                  </a:cxn>
                </a:cxnLst>
                <a:rect l="0" t="0" r="r" b="b"/>
                <a:pathLst>
                  <a:path w="38" h="52">
                    <a:moveTo>
                      <a:pt x="5" y="0"/>
                    </a:moveTo>
                    <a:lnTo>
                      <a:pt x="0" y="29"/>
                    </a:lnTo>
                    <a:lnTo>
                      <a:pt x="10" y="52"/>
                    </a:lnTo>
                    <a:lnTo>
                      <a:pt x="38" y="18"/>
                    </a:lnTo>
                    <a:lnTo>
                      <a:pt x="5"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30" name="Freeform 213">
                <a:extLst>
                  <a:ext uri="{FF2B5EF4-FFF2-40B4-BE49-F238E27FC236}">
                    <a16:creationId xmlns:a16="http://schemas.microsoft.com/office/drawing/2014/main" id="{9761A4D5-29E4-520C-3F12-B2D27F56F1C0}"/>
                  </a:ext>
                </a:extLst>
              </p:cNvPr>
              <p:cNvSpPr>
                <a:spLocks noChangeAspect="1"/>
              </p:cNvSpPr>
              <p:nvPr/>
            </p:nvSpPr>
            <p:spPr bwMode="auto">
              <a:xfrm>
                <a:off x="2348" y="2448"/>
                <a:ext cx="20" cy="26"/>
              </a:xfrm>
              <a:custGeom>
                <a:avLst/>
                <a:gdLst/>
                <a:ahLst/>
                <a:cxnLst>
                  <a:cxn ang="0">
                    <a:pos x="6" y="0"/>
                  </a:cxn>
                  <a:cxn ang="0">
                    <a:pos x="0" y="29"/>
                  </a:cxn>
                  <a:cxn ang="0">
                    <a:pos x="12" y="52"/>
                  </a:cxn>
                  <a:cxn ang="0">
                    <a:pos x="41" y="18"/>
                  </a:cxn>
                  <a:cxn ang="0">
                    <a:pos x="6" y="0"/>
                  </a:cxn>
                </a:cxnLst>
                <a:rect l="0" t="0" r="r" b="b"/>
                <a:pathLst>
                  <a:path w="41" h="52">
                    <a:moveTo>
                      <a:pt x="6" y="0"/>
                    </a:moveTo>
                    <a:lnTo>
                      <a:pt x="0" y="29"/>
                    </a:lnTo>
                    <a:lnTo>
                      <a:pt x="12" y="52"/>
                    </a:lnTo>
                    <a:lnTo>
                      <a:pt x="41" y="18"/>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31" name="Freeform 214">
                <a:extLst>
                  <a:ext uri="{FF2B5EF4-FFF2-40B4-BE49-F238E27FC236}">
                    <a16:creationId xmlns:a16="http://schemas.microsoft.com/office/drawing/2014/main" id="{2FF4879D-09E8-2A21-590B-0FDFFCB0DAC3}"/>
                  </a:ext>
                </a:extLst>
              </p:cNvPr>
              <p:cNvSpPr>
                <a:spLocks noChangeAspect="1"/>
              </p:cNvSpPr>
              <p:nvPr/>
            </p:nvSpPr>
            <p:spPr bwMode="auto">
              <a:xfrm>
                <a:off x="1913" y="2665"/>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sp>
            <p:nvSpPr>
              <p:cNvPr id="432" name="Freeform 215">
                <a:extLst>
                  <a:ext uri="{FF2B5EF4-FFF2-40B4-BE49-F238E27FC236}">
                    <a16:creationId xmlns:a16="http://schemas.microsoft.com/office/drawing/2014/main" id="{DE0D366C-2527-89F8-4F8D-B1A600BADAD4}"/>
                  </a:ext>
                </a:extLst>
              </p:cNvPr>
              <p:cNvSpPr>
                <a:spLocks noChangeAspect="1"/>
              </p:cNvSpPr>
              <p:nvPr/>
            </p:nvSpPr>
            <p:spPr bwMode="auto">
              <a:xfrm>
                <a:off x="2030" y="2584"/>
                <a:ext cx="20" cy="25"/>
              </a:xfrm>
              <a:custGeom>
                <a:avLst/>
                <a:gdLst/>
                <a:ahLst/>
                <a:cxnLst>
                  <a:cxn ang="0">
                    <a:pos x="6" y="0"/>
                  </a:cxn>
                  <a:cxn ang="0">
                    <a:pos x="0" y="27"/>
                  </a:cxn>
                  <a:cxn ang="0">
                    <a:pos x="12" y="50"/>
                  </a:cxn>
                  <a:cxn ang="0">
                    <a:pos x="41" y="16"/>
                  </a:cxn>
                  <a:cxn ang="0">
                    <a:pos x="6" y="0"/>
                  </a:cxn>
                </a:cxnLst>
                <a:rect l="0" t="0" r="r" b="b"/>
                <a:pathLst>
                  <a:path w="41" h="50">
                    <a:moveTo>
                      <a:pt x="6" y="0"/>
                    </a:moveTo>
                    <a:lnTo>
                      <a:pt x="0" y="27"/>
                    </a:lnTo>
                    <a:lnTo>
                      <a:pt x="12" y="50"/>
                    </a:lnTo>
                    <a:lnTo>
                      <a:pt x="41" y="16"/>
                    </a:lnTo>
                    <a:lnTo>
                      <a:pt x="6" y="0"/>
                    </a:lnTo>
                    <a:close/>
                  </a:path>
                </a:pathLst>
              </a:custGeom>
              <a:noFill/>
              <a:ln w="1588">
                <a:solidFill>
                  <a:srgbClr val="000000"/>
                </a:solidFill>
                <a:prstDash val="solid"/>
                <a:round/>
                <a:headEnd/>
                <a:tailEnd/>
              </a:ln>
            </p:spPr>
            <p:txBody>
              <a:bodyPr/>
              <a:lstStyle/>
              <a:p>
                <a:pPr marL="0" marR="0" lvl="0" indent="0" defTabSz="911218" eaLnBrk="1" fontAlgn="base" latinLnBrk="0" hangingPunct="1">
                  <a:lnSpc>
                    <a:spcPct val="100000"/>
                  </a:lnSpc>
                  <a:spcBef>
                    <a:spcPct val="0"/>
                  </a:spcBef>
                  <a:spcAft>
                    <a:spcPct val="0"/>
                  </a:spcAft>
                  <a:buClrTx/>
                  <a:buSzTx/>
                  <a:buFontTx/>
                  <a:buNone/>
                  <a:tabLst/>
                  <a:defRPr/>
                </a:pPr>
                <a:endParaRPr kumimoji="0" lang="en-US" sz="2400" b="0" i="0" u="sng" strike="noStrike" kern="0" cap="none" spc="0" normalizeH="0" baseline="0" noProof="0">
                  <a:ln>
                    <a:noFill/>
                  </a:ln>
                  <a:solidFill>
                    <a:prstClr val="black"/>
                  </a:solidFill>
                  <a:effectLst/>
                  <a:uLnTx/>
                  <a:uFillTx/>
                  <a:latin typeface="Helvetica" pitchFamily="34" charset="0"/>
                  <a:cs typeface="Arial" pitchFamily="34" charset="0"/>
                  <a:sym typeface="Helvetica Neue Light"/>
                </a:endParaRPr>
              </a:p>
            </p:txBody>
          </p:sp>
        </p:grpSp>
      </p:grpSp>
      <p:cxnSp>
        <p:nvCxnSpPr>
          <p:cNvPr id="14" name="Straight Connector 13">
            <a:extLst>
              <a:ext uri="{FF2B5EF4-FFF2-40B4-BE49-F238E27FC236}">
                <a16:creationId xmlns:a16="http://schemas.microsoft.com/office/drawing/2014/main" id="{126E42DE-90BA-83B4-EE3D-1EC28186EBB1}"/>
              </a:ext>
            </a:extLst>
          </p:cNvPr>
          <p:cNvCxnSpPr>
            <a:cxnSpLocks/>
          </p:cNvCxnSpPr>
          <p:nvPr/>
        </p:nvCxnSpPr>
        <p:spPr>
          <a:xfrm flipV="1">
            <a:off x="4231732" y="1803962"/>
            <a:ext cx="1698715" cy="616964"/>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CA64D6D-9579-72AF-E753-C64E0AF442E7}"/>
              </a:ext>
            </a:extLst>
          </p:cNvPr>
          <p:cNvCxnSpPr>
            <a:cxnSpLocks/>
          </p:cNvCxnSpPr>
          <p:nvPr/>
        </p:nvCxnSpPr>
        <p:spPr>
          <a:xfrm>
            <a:off x="5930447" y="1804109"/>
            <a:ext cx="3179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C7CA09-8B22-3968-9AE7-47E2A190C840}"/>
              </a:ext>
            </a:extLst>
          </p:cNvPr>
          <p:cNvCxnSpPr>
            <a:cxnSpLocks/>
          </p:cNvCxnSpPr>
          <p:nvPr/>
        </p:nvCxnSpPr>
        <p:spPr>
          <a:xfrm>
            <a:off x="4231732" y="2960353"/>
            <a:ext cx="1759339" cy="407872"/>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5CA215D-AFAE-D1CB-5028-39BE86956278}"/>
              </a:ext>
            </a:extLst>
          </p:cNvPr>
          <p:cNvCxnSpPr>
            <a:cxnSpLocks/>
          </p:cNvCxnSpPr>
          <p:nvPr/>
        </p:nvCxnSpPr>
        <p:spPr>
          <a:xfrm>
            <a:off x="4231731" y="3534571"/>
            <a:ext cx="1861637" cy="1381045"/>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132412E-6AF7-7F54-1EE0-6198F1887351}"/>
              </a:ext>
            </a:extLst>
          </p:cNvPr>
          <p:cNvCxnSpPr>
            <a:cxnSpLocks/>
          </p:cNvCxnSpPr>
          <p:nvPr/>
        </p:nvCxnSpPr>
        <p:spPr>
          <a:xfrm>
            <a:off x="5991071" y="3363664"/>
            <a:ext cx="2573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FC46ADAB-654B-22AF-8A94-DFC3589DEFB0}"/>
              </a:ext>
            </a:extLst>
          </p:cNvPr>
          <p:cNvCxnSpPr>
            <a:cxnSpLocks/>
          </p:cNvCxnSpPr>
          <p:nvPr/>
        </p:nvCxnSpPr>
        <p:spPr>
          <a:xfrm>
            <a:off x="6092825" y="4915616"/>
            <a:ext cx="3157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33523D61-5822-CE9A-AA65-F135CD79431E}"/>
              </a:ext>
            </a:extLst>
          </p:cNvPr>
          <p:cNvSpPr/>
          <p:nvPr/>
        </p:nvSpPr>
        <p:spPr>
          <a:xfrm>
            <a:off x="4178609" y="2376835"/>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C95AC5E6-3CA9-34FE-E5B6-ABD373696CCE}"/>
              </a:ext>
            </a:extLst>
          </p:cNvPr>
          <p:cNvSpPr/>
          <p:nvPr/>
        </p:nvSpPr>
        <p:spPr>
          <a:xfrm>
            <a:off x="4178609" y="2916262"/>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556C1D76-E032-D9C9-10BA-133911EC3865}"/>
              </a:ext>
            </a:extLst>
          </p:cNvPr>
          <p:cNvSpPr/>
          <p:nvPr/>
        </p:nvSpPr>
        <p:spPr>
          <a:xfrm>
            <a:off x="4178609" y="3494769"/>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895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28D0A-DA6E-CA89-B655-D69EF7CCEB26}"/>
              </a:ext>
            </a:extLst>
          </p:cNvPr>
          <p:cNvSpPr>
            <a:spLocks noGrp="1"/>
          </p:cNvSpPr>
          <p:nvPr>
            <p:ph type="title"/>
          </p:nvPr>
        </p:nvSpPr>
        <p:spPr/>
        <p:txBody>
          <a:bodyPr/>
          <a:lstStyle/>
          <a:p>
            <a:r>
              <a:rPr lang="en-US" dirty="0"/>
              <a:t>Module No. 3 </a:t>
            </a:r>
          </a:p>
        </p:txBody>
      </p:sp>
      <p:pic>
        <p:nvPicPr>
          <p:cNvPr id="4" name="Picture 3">
            <a:extLst>
              <a:ext uri="{FF2B5EF4-FFF2-40B4-BE49-F238E27FC236}">
                <a16:creationId xmlns:a16="http://schemas.microsoft.com/office/drawing/2014/main" id="{E54FD847-5F28-93F7-464F-F907207F069B}"/>
              </a:ext>
            </a:extLst>
          </p:cNvPr>
          <p:cNvPicPr>
            <a:picLocks noChangeAspect="1"/>
          </p:cNvPicPr>
          <p:nvPr/>
        </p:nvPicPr>
        <p:blipFill>
          <a:blip r:embed="rId2"/>
          <a:stretch>
            <a:fillRect/>
          </a:stretch>
        </p:blipFill>
        <p:spPr>
          <a:xfrm>
            <a:off x="2289612" y="850900"/>
            <a:ext cx="4404226" cy="6007100"/>
          </a:xfrm>
          <a:prstGeom prst="rect">
            <a:avLst/>
          </a:prstGeom>
        </p:spPr>
      </p:pic>
    </p:spTree>
    <p:extLst>
      <p:ext uri="{BB962C8B-B14F-4D97-AF65-F5344CB8AC3E}">
        <p14:creationId xmlns:p14="http://schemas.microsoft.com/office/powerpoint/2010/main" val="506942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6">
            <a:extLst>
              <a:ext uri="{FF2B5EF4-FFF2-40B4-BE49-F238E27FC236}">
                <a16:creationId xmlns:a16="http://schemas.microsoft.com/office/drawing/2014/main" id="{C69BF218-7C8F-75F4-986C-D71746A81DB7}"/>
              </a:ext>
            </a:extLst>
          </p:cNvPr>
          <p:cNvSpPr>
            <a:spLocks noGrp="1"/>
          </p:cNvSpPr>
          <p:nvPr>
            <p:ph idx="1"/>
          </p:nvPr>
        </p:nvSpPr>
        <p:spPr>
          <a:xfrm>
            <a:off x="279400" y="1409699"/>
            <a:ext cx="8681720" cy="4982027"/>
          </a:xfrm>
        </p:spPr>
        <p:txBody>
          <a:bodyPr anchor="t">
            <a:normAutofit/>
          </a:bodyPr>
          <a:lstStyle/>
          <a:p>
            <a:pPr marL="0" indent="0">
              <a:buNone/>
            </a:pPr>
            <a:r>
              <a:rPr lang="en-US" dirty="0"/>
              <a:t>Lecture workflow:</a:t>
            </a:r>
          </a:p>
          <a:p>
            <a:pPr marL="0" indent="0">
              <a:buNone/>
            </a:pPr>
            <a:endParaRPr lang="en-US" dirty="0"/>
          </a:p>
          <a:p>
            <a:pPr marL="457200" indent="-457200">
              <a:buFont typeface="+mj-lt"/>
              <a:buAutoNum type="arabicPeriod"/>
            </a:pPr>
            <a:r>
              <a:rPr lang="en-US" dirty="0"/>
              <a:t>Review the problem statement together</a:t>
            </a:r>
          </a:p>
          <a:p>
            <a:pPr marL="457200" indent="-457200">
              <a:buFont typeface="+mj-lt"/>
              <a:buAutoNum type="arabicPeriod"/>
            </a:pPr>
            <a:r>
              <a:rPr lang="en-US" dirty="0"/>
              <a:t>Inspect all the Inputs and starter code</a:t>
            </a:r>
          </a:p>
          <a:p>
            <a:pPr marL="457200" indent="-457200">
              <a:buFont typeface="+mj-lt"/>
              <a:buAutoNum type="arabicPeriod"/>
            </a:pPr>
            <a:r>
              <a:rPr lang="en-US" dirty="0"/>
              <a:t>Solve part 1</a:t>
            </a:r>
          </a:p>
          <a:p>
            <a:pPr marL="457200" indent="-457200">
              <a:buFont typeface="+mj-lt"/>
              <a:buAutoNum type="arabicPeriod"/>
            </a:pPr>
            <a:r>
              <a:rPr lang="en-US" dirty="0"/>
              <a:t>Solve part 2</a:t>
            </a:r>
          </a:p>
        </p:txBody>
      </p:sp>
      <p:sp>
        <p:nvSpPr>
          <p:cNvPr id="2" name="Title 1">
            <a:extLst>
              <a:ext uri="{FF2B5EF4-FFF2-40B4-BE49-F238E27FC236}">
                <a16:creationId xmlns:a16="http://schemas.microsoft.com/office/drawing/2014/main" id="{86528D0A-DA6E-CA89-B655-D69EF7CCEB26}"/>
              </a:ext>
            </a:extLst>
          </p:cNvPr>
          <p:cNvSpPr>
            <a:spLocks noGrp="1"/>
          </p:cNvSpPr>
          <p:nvPr>
            <p:ph type="title"/>
          </p:nvPr>
        </p:nvSpPr>
        <p:spPr/>
        <p:txBody>
          <a:bodyPr/>
          <a:lstStyle/>
          <a:p>
            <a:r>
              <a:rPr lang="en-US" dirty="0"/>
              <a:t>Module No. 3: Solving parts 1 and 2 in class </a:t>
            </a:r>
          </a:p>
        </p:txBody>
      </p:sp>
    </p:spTree>
    <p:extLst>
      <p:ext uri="{BB962C8B-B14F-4D97-AF65-F5344CB8AC3E}">
        <p14:creationId xmlns:p14="http://schemas.microsoft.com/office/powerpoint/2010/main" val="32548368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rmAutofit/>
      </a:bodyPr>
      <a:lstStyle>
        <a:defPPr algn="ctr">
          <a:defRPr sz="2800" dirty="0" smtClean="0">
            <a:latin typeface="Gill Sans MT Pro Medium" panose="020B0602020104020203" pitchFamily="34" charset="0"/>
            <a:ea typeface="CMU Sans Serif" panose="02000603000000000000" pitchFamily="2" charset="0"/>
            <a:cs typeface="CMU Sans Serif" panose="02000603000000000000" pitchFamily="2" charset="0"/>
          </a:defRPr>
        </a:defPPr>
      </a:lstStyle>
    </a:txDef>
  </a:objectDefaults>
  <a:extraClrSchemeLst/>
  <a:extLst>
    <a:ext uri="{05A4C25C-085E-4340-85A3-A5531E510DB2}">
      <thm15:themeFamily xmlns:thm15="http://schemas.microsoft.com/office/thememl/2012/main" name="Presentation4" id="{4AF7212E-81BF-43E1-B608-FB6D97964654}" vid="{63695FDA-3848-47E8-87C1-029012E7F4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Lecture</Template>
  <TotalTime>9586</TotalTime>
  <Words>430</Words>
  <Application>Microsoft Office PowerPoint</Application>
  <PresentationFormat>On-screen Show (4:3)</PresentationFormat>
  <Paragraphs>90</Paragraphs>
  <Slides>10</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Cambria Math</vt:lpstr>
      <vt:lpstr>CMU Sans Serif</vt:lpstr>
      <vt:lpstr>Gill Sans MT Pro Medium</vt:lpstr>
      <vt:lpstr>Helvetica</vt:lpstr>
      <vt:lpstr>Tahoma</vt:lpstr>
      <vt:lpstr>Office Theme</vt:lpstr>
      <vt:lpstr>Uncertainty Quantification of Pushover Curves</vt:lpstr>
      <vt:lpstr>Conventional Seismic Design</vt:lpstr>
      <vt:lpstr>Conventional Seismic Design</vt:lpstr>
      <vt:lpstr>Pushover concept</vt:lpstr>
      <vt:lpstr>Setting up a non-linear model</vt:lpstr>
      <vt:lpstr>Uncertainty in pushover curves</vt:lpstr>
      <vt:lpstr>Uncertainty in pushover curves</vt:lpstr>
      <vt:lpstr>Module No. 3 </vt:lpstr>
      <vt:lpstr>Module No. 3: Solving parts 1 and 2 in class </vt:lpstr>
      <vt:lpstr>Module No. 3: Solving parts 1 and 2 in class </vt:lpstr>
    </vt:vector>
  </TitlesOfParts>
  <Company>Stanford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Reagan Chandramohan</dc:creator>
  <cp:lastModifiedBy>Francisco Galvis</cp:lastModifiedBy>
  <cp:revision>2523</cp:revision>
  <cp:lastPrinted>2020-03-06T15:46:58Z</cp:lastPrinted>
  <dcterms:created xsi:type="dcterms:W3CDTF">2014-12-25T21:18:35Z</dcterms:created>
  <dcterms:modified xsi:type="dcterms:W3CDTF">2023-02-26T02:34:17Z</dcterms:modified>
</cp:coreProperties>
</file>