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89" r:id="rId2"/>
    <p:sldId id="298" r:id="rId3"/>
    <p:sldId id="290" r:id="rId4"/>
    <p:sldId id="293" r:id="rId5"/>
    <p:sldId id="292" r:id="rId6"/>
    <p:sldId id="294" r:id="rId7"/>
    <p:sldId id="295" r:id="rId8"/>
    <p:sldId id="296" r:id="rId9"/>
    <p:sldId id="291" r:id="rId10"/>
    <p:sldId id="297" r:id="rId11"/>
    <p:sldId id="299" r:id="rId12"/>
    <p:sldId id="306" r:id="rId13"/>
    <p:sldId id="300" r:id="rId14"/>
    <p:sldId id="301" r:id="rId15"/>
    <p:sldId id="307" r:id="rId16"/>
    <p:sldId id="323" r:id="rId17"/>
    <p:sldId id="324" r:id="rId18"/>
    <p:sldId id="308" r:id="rId19"/>
    <p:sldId id="302" r:id="rId20"/>
    <p:sldId id="325" r:id="rId21"/>
    <p:sldId id="310" r:id="rId22"/>
    <p:sldId id="311" r:id="rId23"/>
    <p:sldId id="303" r:id="rId24"/>
    <p:sldId id="304" r:id="rId25"/>
    <p:sldId id="305" r:id="rId26"/>
    <p:sldId id="312" r:id="rId27"/>
    <p:sldId id="317" r:id="rId28"/>
    <p:sldId id="313" r:id="rId29"/>
    <p:sldId id="314" r:id="rId30"/>
    <p:sldId id="315" r:id="rId31"/>
    <p:sldId id="316" r:id="rId32"/>
    <p:sldId id="318" r:id="rId33"/>
    <p:sldId id="322" r:id="rId3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1867" autoAdjust="0"/>
  </p:normalViewPr>
  <p:slideViewPr>
    <p:cSldViewPr snapToGrid="0">
      <p:cViewPr>
        <p:scale>
          <a:sx n="75" d="100"/>
          <a:sy n="75" d="100"/>
        </p:scale>
        <p:origin x="170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42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dirty="0">
                <a:latin typeface="Gill Sans MT Pro Medium" panose="020B0602020104020203" pitchFamily="34" charset="0"/>
              </a:rPr>
              <a:t>Lecture 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5BCDCB1-4B9C-4904-B00B-9DA1DC36CA57}" type="slidenum">
              <a:rPr lang="en-US" smtClean="0">
                <a:latin typeface="Gill Sans MT Pro Medium" panose="020B0602020104020203" pitchFamily="34" charset="0"/>
              </a:rPr>
              <a:t>‹#›</a:t>
            </a:fld>
            <a:endParaRPr lang="en-US" dirty="0">
              <a:latin typeface="Gill Sans MT Pro Medium" panose="020B06020201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dirty="0"/>
              <a:t>3/6/2020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dirty="0"/>
              <a:t>Fiber type element (distributed plasticity)</a:t>
            </a:r>
          </a:p>
        </p:txBody>
      </p:sp>
    </p:spTree>
    <p:extLst>
      <p:ext uri="{BB962C8B-B14F-4D97-AF65-F5344CB8AC3E}">
        <p14:creationId xmlns:p14="http://schemas.microsoft.com/office/powerpoint/2010/main" val="652907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966822-A3C8-4BCB-83EF-B05F16AB3E52}" type="datetimeFigureOut">
              <a:rPr lang="en-US" smtClean="0"/>
              <a:t>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8109FF-04A4-40A8-9DE5-1FE4CD04A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6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09FF-04A4-40A8-9DE5-1FE4CD04A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7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09FF-04A4-40A8-9DE5-1FE4CD04AC9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2449"/>
            <a:ext cx="7772400" cy="2083683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31911"/>
            <a:ext cx="7772400" cy="3476978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4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2880" y="699912"/>
            <a:ext cx="877824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7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49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0324"/>
            <a:ext cx="8778240" cy="6395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778935"/>
            <a:ext cx="8778240" cy="5486400"/>
          </a:xfrm>
        </p:spPr>
        <p:txBody>
          <a:bodyPr anchor="ctr" anchorCtr="0"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" y="6356351"/>
            <a:ext cx="6579164" cy="365125"/>
          </a:xfrm>
        </p:spPr>
        <p:txBody>
          <a:bodyPr/>
          <a:lstStyle>
            <a:lvl1pPr>
              <a:defRPr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98221" y="6356351"/>
            <a:ext cx="2057400" cy="365125"/>
          </a:xfrm>
        </p:spPr>
        <p:txBody>
          <a:bodyPr/>
          <a:lstStyle>
            <a:lvl1pPr>
              <a:defRPr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defRPr>
            </a:lvl1pPr>
          </a:lstStyle>
          <a:p>
            <a:fld id="{ECC96E97-A585-4482-99BE-F2762B61F47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2880" y="699912"/>
            <a:ext cx="877824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3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2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790222"/>
            <a:ext cx="4331970" cy="5463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5867" y="790222"/>
            <a:ext cx="4355253" cy="5463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82880" y="699912"/>
            <a:ext cx="877824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3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5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2880" y="699912"/>
            <a:ext cx="877824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8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96E97-A585-4482-99BE-F2762B61F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9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60324"/>
            <a:ext cx="8778240" cy="63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778935"/>
            <a:ext cx="8778240" cy="54864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1"/>
            <a:ext cx="6611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Gill Sans MT Pro Medium" panose="020B06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372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96E97-A585-4482-99BE-F2762B61F4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00000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Gill Sans MT Pro Medium" panose="020B0602020104020203" pitchFamily="34" charset="0"/>
          <a:ea typeface="CMU Sans Serif" panose="02000603000000000000" pitchFamily="2" charset="0"/>
          <a:cs typeface="CMU Sans Serif" panose="02000603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7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sv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gawest2.berkeley.edu/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sv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2D17-EA02-4EEC-A047-2885A819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motion selection and scaling for NLRHA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C3EC-4C5D-49B6-87A8-E8D958BF7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nonlinear response history analysis (NLRHA)</a:t>
            </a:r>
          </a:p>
          <a:p>
            <a:endParaRPr lang="en-US" dirty="0"/>
          </a:p>
          <a:p>
            <a:r>
              <a:rPr lang="en-US" dirty="0"/>
              <a:t>General workflow for NLRHA</a:t>
            </a:r>
          </a:p>
          <a:p>
            <a:endParaRPr lang="en-US" dirty="0"/>
          </a:p>
          <a:p>
            <a:r>
              <a:rPr lang="en-US" dirty="0"/>
              <a:t>Ground motion selection and scaling criteria</a:t>
            </a:r>
          </a:p>
          <a:p>
            <a:endParaRPr lang="en-US" dirty="0"/>
          </a:p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571185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7DC4-A85D-4C4C-B38D-566E478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degrees of freedom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FC9C12-4C2B-460D-BDD8-8C93983B0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9" b="35450"/>
          <a:stretch/>
        </p:blipFill>
        <p:spPr bwMode="auto">
          <a:xfrm>
            <a:off x="7226068" y="670175"/>
            <a:ext cx="14605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C9BB6D9-4A9F-4883-B027-497974EA8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0" r="3437" b="27803"/>
          <a:stretch/>
        </p:blipFill>
        <p:spPr bwMode="auto">
          <a:xfrm>
            <a:off x="6466617" y="676848"/>
            <a:ext cx="75373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876F54-285E-4FAF-893A-11F1194EE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536" y="3822626"/>
            <a:ext cx="3196261" cy="297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4A30E-CA49-4587-88CF-C2BDFD9027BA}"/>
                  </a:ext>
                </a:extLst>
              </p:cNvPr>
              <p:cNvSpPr txBox="1"/>
              <p:nvPr/>
            </p:nvSpPr>
            <p:spPr>
              <a:xfrm>
                <a:off x="182881" y="977970"/>
                <a:ext cx="6002786" cy="1296364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𝑀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d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𝐶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25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+[</m:t>
                      </m:r>
                      <m:sSub>
                        <m:sSubPr>
                          <m:ctrlPr>
                            <a:rPr lang="en-US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𝐹</m:t>
                          </m:r>
                        </m:e>
                        <m:sub>
                          <m:r>
                            <a:rPr lang="en-US" sz="25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𝑠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]=−[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𝑀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]{</m:t>
                      </m:r>
                      <m:sSub>
                        <m:sSub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5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5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5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}</m:t>
                      </m:r>
                    </m:oMath>
                  </m:oMathPara>
                </a14:m>
                <a:endParaRPr lang="en-US" sz="2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4A30E-CA49-4587-88CF-C2BDFD902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1" y="977970"/>
                <a:ext cx="6002786" cy="1296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9AAEA36-E963-4AF0-9A9E-0E1887D1A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" y="2182850"/>
            <a:ext cx="4153568" cy="3724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F1039F-AC1D-4481-91D0-EDACB52639C6}"/>
              </a:ext>
            </a:extLst>
          </p:cNvPr>
          <p:cNvSpPr txBox="1"/>
          <p:nvPr/>
        </p:nvSpPr>
        <p:spPr>
          <a:xfrm>
            <a:off x="7112372" y="4425696"/>
            <a:ext cx="1848748" cy="3901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500" b="1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(Zhong et al., 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43B164-40D8-4124-B00A-D8F673CAB227}"/>
              </a:ext>
            </a:extLst>
          </p:cNvPr>
          <p:cNvSpPr txBox="1"/>
          <p:nvPr/>
        </p:nvSpPr>
        <p:spPr>
          <a:xfrm>
            <a:off x="5364231" y="3375210"/>
            <a:ext cx="3712250" cy="390144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 algn="ctr"/>
            <a:r>
              <a:rPr lang="en-US" sz="2800" b="1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NIST Tall WSMFs (Galvis and Deierlein, 2022)</a:t>
            </a:r>
          </a:p>
        </p:txBody>
      </p:sp>
    </p:spTree>
    <p:extLst>
      <p:ext uri="{BB962C8B-B14F-4D97-AF65-F5344CB8AC3E}">
        <p14:creationId xmlns:p14="http://schemas.microsoft.com/office/powerpoint/2010/main" val="184977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7DC4-A85D-4C4C-B38D-566E478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NLRHA in Engineering practice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07974BD-1DE3-4B6F-A865-870DF4400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18573"/>
            <a:ext cx="2555632" cy="3200400"/>
          </a:xfrm>
          <a:prstGeom prst="rect">
            <a:avLst/>
          </a:prstGeom>
        </p:spPr>
      </p:pic>
      <p:pic>
        <p:nvPicPr>
          <p:cNvPr id="3074" name="Picture 2" descr="2020 LATBSDC Guidelines Webinar — Los Angeles Tall Buildings Structural  Design Council">
            <a:extLst>
              <a:ext uri="{FF2B5EF4-FFF2-40B4-BE49-F238E27FC236}">
                <a16:creationId xmlns:a16="http://schemas.microsoft.com/office/drawing/2014/main" id="{216C4B63-A55B-4C10-936E-49C0CB6D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14" y="1018573"/>
            <a:ext cx="247512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SCE 41-17">
            <a:extLst>
              <a:ext uri="{FF2B5EF4-FFF2-40B4-BE49-F238E27FC236}">
                <a16:creationId xmlns:a16="http://schemas.microsoft.com/office/drawing/2014/main" id="{D0EB90B0-DD20-48E2-B761-3C523E7CA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95" y="3512555"/>
            <a:ext cx="247303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ASHTO Issues Updated LRFD Bridge Design Guide – AASHTO Journal">
            <a:extLst>
              <a:ext uri="{FF2B5EF4-FFF2-40B4-BE49-F238E27FC236}">
                <a16:creationId xmlns:a16="http://schemas.microsoft.com/office/drawing/2014/main" id="{66BEC2DB-20F2-46DD-9F54-703717F7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996" y="1018572"/>
            <a:ext cx="2475124" cy="32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inimum Design Loads for Buildings and Other Structures: ASCE Standards ASCE/SEI  7-10: American Society of Civil Engineers: 9780784410851: Amazon.com: Books">
            <a:extLst>
              <a:ext uri="{FF2B5EF4-FFF2-40B4-BE49-F238E27FC236}">
                <a16:creationId xmlns:a16="http://schemas.microsoft.com/office/drawing/2014/main" id="{121E1B0F-6FA1-49E3-BA0A-355643C68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992" y="3512555"/>
            <a:ext cx="243230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9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7DC4-A85D-4C4C-B38D-566E478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workflow for NLRHA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11EEC2-6B84-4673-B8B4-88DE23D27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78934"/>
            <a:ext cx="8778240" cy="5691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Goal</a:t>
            </a:r>
            <a:r>
              <a:rPr lang="en-US" sz="2000" dirty="0"/>
              <a:t>: quantify the response of a structure subjected to an external demand </a:t>
            </a:r>
            <a:r>
              <a:rPr lang="en-US" sz="2000" u="sng" dirty="0"/>
              <a:t>that varies with time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1: </a:t>
            </a:r>
            <a:r>
              <a:rPr lang="en-US" sz="2000" dirty="0"/>
              <a:t>Build a numerical model of the structure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2: </a:t>
            </a:r>
            <a:r>
              <a:rPr lang="en-US" sz="2000" dirty="0"/>
              <a:t>Obtain the response spectrum target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3: </a:t>
            </a:r>
            <a:r>
              <a:rPr lang="en-US" sz="2000" dirty="0"/>
              <a:t>Select and scale ground motions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4: </a:t>
            </a:r>
            <a:r>
              <a:rPr lang="en-US" sz="2000" dirty="0"/>
              <a:t>Perform NLRHA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5: </a:t>
            </a:r>
            <a:r>
              <a:rPr lang="en-US" sz="2000" dirty="0"/>
              <a:t>Collect/parse results to interpret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0E5CF1A-76A8-4133-AE8E-2416B2B13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/>
          <a:stretch/>
        </p:blipFill>
        <p:spPr>
          <a:xfrm>
            <a:off x="6225009" y="2287892"/>
            <a:ext cx="2543538" cy="169569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1AB35ED7-8EEF-4F6A-AD6C-D5C80038C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9" b="35450"/>
          <a:stretch/>
        </p:blipFill>
        <p:spPr bwMode="auto">
          <a:xfrm>
            <a:off x="5659296" y="1345094"/>
            <a:ext cx="756695" cy="14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D514BC-149F-4C50-BC2C-94C889969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807" y="3288236"/>
            <a:ext cx="1691352" cy="1352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295798-0D03-45E7-B846-A837FAA434FA}"/>
                  </a:ext>
                </a:extLst>
              </p:cNvPr>
              <p:cNvSpPr txBox="1"/>
              <p:nvPr/>
            </p:nvSpPr>
            <p:spPr>
              <a:xfrm>
                <a:off x="4948177" y="4702386"/>
                <a:ext cx="4572000" cy="3919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𝑀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𝐶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+[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𝐹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]=−[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]{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295798-0D03-45E7-B846-A837FAA4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177" y="4702386"/>
                <a:ext cx="4572000" cy="391902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0">
            <a:extLst>
              <a:ext uri="{FF2B5EF4-FFF2-40B4-BE49-F238E27FC236}">
                <a16:creationId xmlns:a16="http://schemas.microsoft.com/office/drawing/2014/main" id="{ED5FF03B-C7C1-4675-8A17-1421E402A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51" y="5330116"/>
            <a:ext cx="1429958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A9E5D5B7-02F6-4592-98BC-DF5D77FE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43" y="5318778"/>
            <a:ext cx="145937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44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sz="3200" dirty="0"/>
              <a:t>Build a numerical model of the structure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79F4-C4DD-4363-AFDA-197986A95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3670" y="778934"/>
            <a:ext cx="6067449" cy="5853513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b="1" dirty="0">
                <a:latin typeface="ArialMT"/>
              </a:rPr>
              <a:t>N</a:t>
            </a:r>
            <a:r>
              <a:rPr lang="en-US" sz="1800" b="1" i="0" u="none" strike="noStrike" baseline="0" dirty="0">
                <a:latin typeface="Calibri" panose="020F0502020204030204" pitchFamily="34" charset="0"/>
              </a:rPr>
              <a:t>umerical model type: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Concentrated hinge model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Fiber hinge model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Distributed fiber element model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Continuous finite element model</a:t>
            </a:r>
          </a:p>
          <a:p>
            <a:pPr algn="l"/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Modeling assumptions: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2D Idealization vs. 3D model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Condensed vs. distributed mass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Gravity system and floor/slab constraints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Panel zone model</a:t>
            </a:r>
          </a:p>
          <a:p>
            <a:pPr algn="l"/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Software: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ETABS, PERFORM3D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ANASYS, ABAQUS</a:t>
            </a:r>
          </a:p>
          <a:p>
            <a:pPr algn="l"/>
            <a:r>
              <a:rPr lang="en-US" sz="1800" b="0" i="0" u="none" strike="noStrike" baseline="0" dirty="0" err="1">
                <a:latin typeface="Calibri" panose="020F0502020204030204" pitchFamily="34" charset="0"/>
              </a:rPr>
              <a:t>OpenSees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54517B2-6053-42C9-AED2-85926C0B8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9" b="35450"/>
          <a:stretch/>
        </p:blipFill>
        <p:spPr bwMode="auto">
          <a:xfrm>
            <a:off x="1125592" y="778935"/>
            <a:ext cx="1648665" cy="309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F74778C-A225-4238-87E4-E3914FB65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0" r="3437" b="27803"/>
          <a:stretch/>
        </p:blipFill>
        <p:spPr bwMode="auto">
          <a:xfrm>
            <a:off x="273240" y="778935"/>
            <a:ext cx="874856" cy="31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EEC5AA-2E80-484B-99E7-D23B348EF0E7}"/>
              </a:ext>
            </a:extLst>
          </p:cNvPr>
          <p:cNvSpPr txBox="1"/>
          <p:nvPr/>
        </p:nvSpPr>
        <p:spPr>
          <a:xfrm>
            <a:off x="536448" y="4291584"/>
            <a:ext cx="1816608" cy="14752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Fundamental period, </a:t>
            </a:r>
            <a:r>
              <a:rPr lang="en-US" b="1" i="1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47805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sz="3200" dirty="0"/>
              <a:t>Obtain the response spectrum target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44342-15B0-4504-9613-D6E4D4DB2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78935"/>
            <a:ext cx="8778240" cy="5911232"/>
          </a:xfrm>
        </p:spPr>
        <p:txBody>
          <a:bodyPr anchor="t"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Intensity measure: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PGA, PGV, PGD</a:t>
            </a:r>
          </a:p>
          <a:p>
            <a:pPr algn="l"/>
            <a:r>
              <a:rPr lang="fr-FR" sz="1800" b="0" i="0" u="none" strike="noStrike" baseline="0" dirty="0" err="1">
                <a:solidFill>
                  <a:srgbClr val="C10000"/>
                </a:solidFill>
                <a:latin typeface="Calibri" panose="020F0502020204030204" pitchFamily="34" charset="0"/>
              </a:rPr>
              <a:t>Response</a:t>
            </a:r>
            <a:r>
              <a:rPr lang="fr-FR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 </a:t>
            </a:r>
            <a:r>
              <a:rPr lang="fr-FR" sz="1800" b="0" i="0" u="none" strike="noStrike" baseline="0" dirty="0" err="1">
                <a:solidFill>
                  <a:srgbClr val="C10000"/>
                </a:solidFill>
                <a:latin typeface="Calibri" panose="020F0502020204030204" pitchFamily="34" charset="0"/>
              </a:rPr>
              <a:t>spectrum</a:t>
            </a:r>
            <a:r>
              <a:rPr lang="fr-FR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 (PSA or Sa)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Ground motion duration (e.g., D</a:t>
            </a:r>
            <a:r>
              <a:rPr lang="en-US" sz="1800" b="0" i="0" u="none" strike="noStrike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S5-75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Single vs. vector intensity measure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Seismic hazard: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Magnitude, mechanism, slip, …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Distance, soil profiles/velocity model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Local soil properties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Seismic disaggregation (return period)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Target response spectrum:</a:t>
            </a:r>
          </a:p>
          <a:p>
            <a:pPr algn="l"/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Uniform hazard spectrum (UHS)</a:t>
            </a:r>
          </a:p>
          <a:p>
            <a:pPr algn="l"/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MCE</a:t>
            </a:r>
            <a:r>
              <a:rPr lang="en-US" sz="1800" b="0" i="0" u="none" strike="noStrike" baseline="-25000" dirty="0">
                <a:solidFill>
                  <a:srgbClr val="C10000"/>
                </a:solidFill>
                <a:latin typeface="Calibri" panose="020F0502020204030204" pitchFamily="34" charset="0"/>
              </a:rPr>
              <a:t>R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Conditional mean spectrum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Conditional spectrum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C05069-7804-46D3-AB3A-EA0E72C99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447" r="50000"/>
          <a:stretch/>
        </p:blipFill>
        <p:spPr>
          <a:xfrm>
            <a:off x="3996478" y="1388592"/>
            <a:ext cx="4964642" cy="4080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2DF3A1-3017-4310-B141-BE8A01FA5C5C}"/>
              </a:ext>
            </a:extLst>
          </p:cNvPr>
          <p:cNvSpPr txBox="1"/>
          <p:nvPr/>
        </p:nvSpPr>
        <p:spPr>
          <a:xfrm>
            <a:off x="4572000" y="1658112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UHS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C672E-3366-4DB2-B153-2C02D8C5190B}"/>
              </a:ext>
            </a:extLst>
          </p:cNvPr>
          <p:cNvSpPr txBox="1"/>
          <p:nvPr/>
        </p:nvSpPr>
        <p:spPr>
          <a:xfrm>
            <a:off x="6021599" y="4468368"/>
            <a:ext cx="914400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CMS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B80A07-5A28-4B1E-9D2D-AE990AA3C8C5}"/>
              </a:ext>
            </a:extLst>
          </p:cNvPr>
          <p:cNvCxnSpPr>
            <a:cxnSpLocks/>
          </p:cNvCxnSpPr>
          <p:nvPr/>
        </p:nvCxnSpPr>
        <p:spPr>
          <a:xfrm>
            <a:off x="4413504" y="2401824"/>
            <a:ext cx="4115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C849D1C-C4C8-43C0-9E9E-958186537849}"/>
              </a:ext>
            </a:extLst>
          </p:cNvPr>
          <p:cNvSpPr/>
          <p:nvPr/>
        </p:nvSpPr>
        <p:spPr>
          <a:xfrm>
            <a:off x="4825036" y="2410968"/>
            <a:ext cx="3709363" cy="2209800"/>
          </a:xfrm>
          <a:custGeom>
            <a:avLst/>
            <a:gdLst>
              <a:gd name="connsiteX0" fmla="*/ 41235 w 3333075"/>
              <a:gd name="connsiteY0" fmla="*/ 44862 h 2251614"/>
              <a:gd name="connsiteX1" fmla="*/ 53427 w 3333075"/>
              <a:gd name="connsiteY1" fmla="*/ 118014 h 2251614"/>
              <a:gd name="connsiteX2" fmla="*/ 565491 w 3333075"/>
              <a:gd name="connsiteY2" fmla="*/ 1056798 h 2251614"/>
              <a:gd name="connsiteX3" fmla="*/ 1284819 w 3333075"/>
              <a:gd name="connsiteY3" fmla="*/ 1776126 h 2251614"/>
              <a:gd name="connsiteX4" fmla="*/ 3333075 w 3333075"/>
              <a:gd name="connsiteY4" fmla="*/ 2251614 h 2251614"/>
              <a:gd name="connsiteX0" fmla="*/ 34680 w 3326520"/>
              <a:gd name="connsiteY0" fmla="*/ 48254 h 2255006"/>
              <a:gd name="connsiteX1" fmla="*/ 46872 w 3326520"/>
              <a:gd name="connsiteY1" fmla="*/ 121406 h 2255006"/>
              <a:gd name="connsiteX2" fmla="*/ 106073 w 3326520"/>
              <a:gd name="connsiteY2" fmla="*/ 1117340 h 2255006"/>
              <a:gd name="connsiteX3" fmla="*/ 1278264 w 3326520"/>
              <a:gd name="connsiteY3" fmla="*/ 1779518 h 2255006"/>
              <a:gd name="connsiteX4" fmla="*/ 3326520 w 3326520"/>
              <a:gd name="connsiteY4" fmla="*/ 2255006 h 2255006"/>
              <a:gd name="connsiteX0" fmla="*/ 205747 w 3497587"/>
              <a:gd name="connsiteY0" fmla="*/ 30758 h 2237510"/>
              <a:gd name="connsiteX1" fmla="*/ 565 w 3497587"/>
              <a:gd name="connsiteY1" fmla="*/ 148360 h 2237510"/>
              <a:gd name="connsiteX2" fmla="*/ 277140 w 3497587"/>
              <a:gd name="connsiteY2" fmla="*/ 1099844 h 2237510"/>
              <a:gd name="connsiteX3" fmla="*/ 1449331 w 3497587"/>
              <a:gd name="connsiteY3" fmla="*/ 1762022 h 2237510"/>
              <a:gd name="connsiteX4" fmla="*/ 3497587 w 3497587"/>
              <a:gd name="connsiteY4" fmla="*/ 2237510 h 2237510"/>
              <a:gd name="connsiteX0" fmla="*/ 0 w 3497022"/>
              <a:gd name="connsiteY0" fmla="*/ 0 h 2089150"/>
              <a:gd name="connsiteX1" fmla="*/ 276575 w 3497022"/>
              <a:gd name="connsiteY1" fmla="*/ 951484 h 2089150"/>
              <a:gd name="connsiteX2" fmla="*/ 1448766 w 3497022"/>
              <a:gd name="connsiteY2" fmla="*/ 1613662 h 2089150"/>
              <a:gd name="connsiteX3" fmla="*/ 3497022 w 3497022"/>
              <a:gd name="connsiteY3" fmla="*/ 2089150 h 2089150"/>
              <a:gd name="connsiteX0" fmla="*/ 0 w 3527213"/>
              <a:gd name="connsiteY0" fmla="*/ 0 h 2209800"/>
              <a:gd name="connsiteX1" fmla="*/ 306766 w 3527213"/>
              <a:gd name="connsiteY1" fmla="*/ 1072134 h 2209800"/>
              <a:gd name="connsiteX2" fmla="*/ 1478957 w 3527213"/>
              <a:gd name="connsiteY2" fmla="*/ 1734312 h 2209800"/>
              <a:gd name="connsiteX3" fmla="*/ 3527213 w 3527213"/>
              <a:gd name="connsiteY3" fmla="*/ 2209800 h 2209800"/>
              <a:gd name="connsiteX0" fmla="*/ 0 w 3527213"/>
              <a:gd name="connsiteY0" fmla="*/ 0 h 2209800"/>
              <a:gd name="connsiteX1" fmla="*/ 306766 w 3527213"/>
              <a:gd name="connsiteY1" fmla="*/ 1072134 h 2209800"/>
              <a:gd name="connsiteX2" fmla="*/ 1539338 w 3527213"/>
              <a:gd name="connsiteY2" fmla="*/ 1867662 h 2209800"/>
              <a:gd name="connsiteX3" fmla="*/ 3527213 w 3527213"/>
              <a:gd name="connsiteY3" fmla="*/ 2209800 h 2209800"/>
              <a:gd name="connsiteX0" fmla="*/ 0 w 3527213"/>
              <a:gd name="connsiteY0" fmla="*/ 0 h 2209800"/>
              <a:gd name="connsiteX1" fmla="*/ 324881 w 3527213"/>
              <a:gd name="connsiteY1" fmla="*/ 1167384 h 2209800"/>
              <a:gd name="connsiteX2" fmla="*/ 1539338 w 3527213"/>
              <a:gd name="connsiteY2" fmla="*/ 1867662 h 2209800"/>
              <a:gd name="connsiteX3" fmla="*/ 3527213 w 3527213"/>
              <a:gd name="connsiteY3" fmla="*/ 2209800 h 2209800"/>
              <a:gd name="connsiteX0" fmla="*/ 0 w 3527213"/>
              <a:gd name="connsiteY0" fmla="*/ 0 h 2209800"/>
              <a:gd name="connsiteX1" fmla="*/ 324881 w 3527213"/>
              <a:gd name="connsiteY1" fmla="*/ 1167384 h 2209800"/>
              <a:gd name="connsiteX2" fmla="*/ 1593682 w 3527213"/>
              <a:gd name="connsiteY2" fmla="*/ 1950212 h 2209800"/>
              <a:gd name="connsiteX3" fmla="*/ 3527213 w 3527213"/>
              <a:gd name="connsiteY3" fmla="*/ 2209800 h 2209800"/>
              <a:gd name="connsiteX0" fmla="*/ 0 w 3527213"/>
              <a:gd name="connsiteY0" fmla="*/ 0 h 2209800"/>
              <a:gd name="connsiteX1" fmla="*/ 324881 w 3527213"/>
              <a:gd name="connsiteY1" fmla="*/ 1167384 h 2209800"/>
              <a:gd name="connsiteX2" fmla="*/ 1593682 w 3527213"/>
              <a:gd name="connsiteY2" fmla="*/ 1950212 h 2209800"/>
              <a:gd name="connsiteX3" fmla="*/ 3527213 w 3527213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7213" h="2209800">
                <a:moveTo>
                  <a:pt x="0" y="0"/>
                </a:moveTo>
                <a:cubicBezTo>
                  <a:pt x="11899" y="178181"/>
                  <a:pt x="59267" y="842349"/>
                  <a:pt x="324881" y="1167384"/>
                </a:cubicBezTo>
                <a:cubicBezTo>
                  <a:pt x="590495" y="1492419"/>
                  <a:pt x="1132418" y="1751076"/>
                  <a:pt x="1593682" y="1950212"/>
                </a:cubicBezTo>
                <a:cubicBezTo>
                  <a:pt x="2054946" y="2149348"/>
                  <a:pt x="3064090" y="2198878"/>
                  <a:pt x="3527213" y="220980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901B4-E075-4855-85BE-6E40C9AC20C9}"/>
              </a:ext>
            </a:extLst>
          </p:cNvPr>
          <p:cNvSpPr txBox="1"/>
          <p:nvPr/>
        </p:nvSpPr>
        <p:spPr>
          <a:xfrm>
            <a:off x="6009406" y="3673488"/>
            <a:ext cx="1817857" cy="9144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ASCE </a:t>
            </a:r>
            <a:r>
              <a:rPr lang="en-US" sz="2800" dirty="0" err="1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MCEr</a:t>
            </a:r>
            <a:endParaRPr lang="en-US" sz="2800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7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sz="3200" dirty="0"/>
              <a:t>Obtain the response spectrum target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7DD8B-B754-43DF-9BC7-80B511B9522E}"/>
              </a:ext>
            </a:extLst>
          </p:cNvPr>
          <p:cNvSpPr txBox="1"/>
          <p:nvPr/>
        </p:nvSpPr>
        <p:spPr>
          <a:xfrm>
            <a:off x="312516" y="925974"/>
            <a:ext cx="8648604" cy="131393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MCE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R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: Prescriptive intensity for new design</a:t>
            </a:r>
            <a:endParaRPr lang="en-US" sz="2800" baseline="-25000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endParaRPr lang="en-US" sz="2800" baseline="-25000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algn="l"/>
            <a:r>
              <a:rPr lang="en-US" sz="1800" b="0" i="1" u="none" strike="noStrike" baseline="0" dirty="0">
                <a:solidFill>
                  <a:srgbClr val="404040"/>
                </a:solidFill>
                <a:latin typeface="Calibri-Italic"/>
              </a:rPr>
              <a:t>“It shall be permitted to use nonlinear response history analysis in accordance with the requirements of this chapter to demonstrate acceptable strength, stiffness, and ductility to resist </a:t>
            </a:r>
            <a:r>
              <a:rPr lang="en-US" sz="1800" b="0" i="1" u="none" strike="noStrike" baseline="0" dirty="0">
                <a:solidFill>
                  <a:srgbClr val="C10000"/>
                </a:solidFill>
                <a:latin typeface="Calibri-Italic"/>
              </a:rPr>
              <a:t>maximum considered earthquake (MCER) </a:t>
            </a:r>
            <a:r>
              <a:rPr lang="en-US" sz="1800" b="0" i="1" u="none" strike="noStrike" baseline="0" dirty="0">
                <a:solidFill>
                  <a:srgbClr val="404040"/>
                </a:solidFill>
                <a:latin typeface="Calibri-Italic"/>
              </a:rPr>
              <a:t>shaking with </a:t>
            </a:r>
            <a:r>
              <a:rPr lang="fr-FR" sz="1800" b="0" i="1" u="none" strike="noStrike" baseline="0" dirty="0">
                <a:solidFill>
                  <a:srgbClr val="404040"/>
                </a:solidFill>
                <a:latin typeface="Calibri-Italic"/>
              </a:rPr>
              <a:t>acceptable performance…” - </a:t>
            </a:r>
            <a:r>
              <a:rPr lang="fr-FR" sz="1800" b="1" i="1" u="none" strike="noStrike" baseline="0" dirty="0">
                <a:solidFill>
                  <a:srgbClr val="404040"/>
                </a:solidFill>
                <a:latin typeface="Calibri-BoldItalic"/>
              </a:rPr>
              <a:t>ASCE 7 </a:t>
            </a:r>
            <a:r>
              <a:rPr lang="fr-FR" sz="1800" b="1" i="1" u="none" strike="noStrike" baseline="0" dirty="0" err="1">
                <a:solidFill>
                  <a:srgbClr val="404040"/>
                </a:solidFill>
                <a:latin typeface="Calibri-BoldItalic"/>
              </a:rPr>
              <a:t>Chapter</a:t>
            </a:r>
            <a:r>
              <a:rPr lang="fr-FR" sz="1800" b="1" i="1" u="none" strike="noStrike" baseline="0" dirty="0">
                <a:solidFill>
                  <a:srgbClr val="404040"/>
                </a:solidFill>
                <a:latin typeface="Calibri-BoldItalic"/>
              </a:rPr>
              <a:t> 16</a:t>
            </a:r>
            <a:endParaRPr lang="en-US" sz="2800" baseline="-25000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A465A9-564F-41FD-B82F-D7054B3B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566794"/>
            <a:ext cx="5005590" cy="356615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02203AD-5C31-472F-930B-C5FB41DE5D97}"/>
              </a:ext>
            </a:extLst>
          </p:cNvPr>
          <p:cNvSpPr/>
          <p:nvPr/>
        </p:nvSpPr>
        <p:spPr>
          <a:xfrm>
            <a:off x="336900" y="2779776"/>
            <a:ext cx="475488" cy="475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28A174-F0DE-40A0-96D4-C79220AF8D70}"/>
              </a:ext>
            </a:extLst>
          </p:cNvPr>
          <p:cNvSpPr/>
          <p:nvPr/>
        </p:nvSpPr>
        <p:spPr>
          <a:xfrm>
            <a:off x="336900" y="3980876"/>
            <a:ext cx="475488" cy="475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812A55A-0D81-491A-8055-6BC6B409F193}"/>
              </a:ext>
            </a:extLst>
          </p:cNvPr>
          <p:cNvSpPr/>
          <p:nvPr/>
        </p:nvSpPr>
        <p:spPr>
          <a:xfrm>
            <a:off x="3738468" y="5261036"/>
            <a:ext cx="475488" cy="475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E1BB5F-5C77-439C-9660-E3674A14CE3D}"/>
              </a:ext>
            </a:extLst>
          </p:cNvPr>
          <p:cNvSpPr/>
          <p:nvPr/>
        </p:nvSpPr>
        <p:spPr>
          <a:xfrm>
            <a:off x="1604868" y="5261036"/>
            <a:ext cx="475488" cy="475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D652488-7831-4F27-BFDB-BFA2F305D52B}"/>
              </a:ext>
            </a:extLst>
          </p:cNvPr>
          <p:cNvSpPr/>
          <p:nvPr/>
        </p:nvSpPr>
        <p:spPr>
          <a:xfrm>
            <a:off x="724806" y="5261036"/>
            <a:ext cx="475488" cy="4754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78A461-EDCC-43CD-BFBE-B782FA0B78AF}"/>
                  </a:ext>
                </a:extLst>
              </p:cNvPr>
              <p:cNvSpPr txBox="1"/>
              <p:nvPr/>
            </p:nvSpPr>
            <p:spPr>
              <a:xfrm>
                <a:off x="5342490" y="2465966"/>
                <a:ext cx="3377184" cy="4016886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𝐷𝑆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𝑀𝑆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:endParaRPr lang="en-US" b="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𝐷𝑆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:endParaRPr lang="en-US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𝑀𝑆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:endParaRPr lang="en-US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𝑣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:endParaRPr lang="en-US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:r>
                  <a:rPr lang="en-US" i="1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T</a:t>
                </a:r>
                <a:r>
                  <a:rPr lang="en-US" i="1" baseline="-250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L</a:t>
                </a:r>
              </a:p>
              <a:p>
                <a:pPr algn="ctr"/>
                <a:endParaRPr lang="en-US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:endParaRPr lang="en-US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78A461-EDCC-43CD-BFBE-B782FA0B7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490" y="2465966"/>
                <a:ext cx="3377184" cy="4016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2A599C4-87ED-4ED5-AC4C-1892804C71C4}"/>
              </a:ext>
            </a:extLst>
          </p:cNvPr>
          <p:cNvSpPr txBox="1"/>
          <p:nvPr/>
        </p:nvSpPr>
        <p:spPr>
          <a:xfrm>
            <a:off x="5736336" y="5613415"/>
            <a:ext cx="1450848" cy="63722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Site coefficients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E310D0-D8CB-4AC9-B78C-CDD3EBAC1B84}"/>
              </a:ext>
            </a:extLst>
          </p:cNvPr>
          <p:cNvSpPr txBox="1"/>
          <p:nvPr/>
        </p:nvSpPr>
        <p:spPr>
          <a:xfrm>
            <a:off x="7268826" y="5613415"/>
            <a:ext cx="1450848" cy="63722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From Seismic maps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0EF8F0-71B7-4A4C-9636-3B68FBE787E4}"/>
              </a:ext>
            </a:extLst>
          </p:cNvPr>
          <p:cNvSpPr txBox="1"/>
          <p:nvPr/>
        </p:nvSpPr>
        <p:spPr>
          <a:xfrm>
            <a:off x="7720042" y="6575174"/>
            <a:ext cx="14508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(ASCE/SEI 7, 2016)</a:t>
            </a:r>
          </a:p>
        </p:txBody>
      </p:sp>
    </p:spTree>
    <p:extLst>
      <p:ext uri="{BB962C8B-B14F-4D97-AF65-F5344CB8AC3E}">
        <p14:creationId xmlns:p14="http://schemas.microsoft.com/office/powerpoint/2010/main" val="134837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sz="3200" dirty="0"/>
              <a:t>Obtain the response spectrum target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41A45E-B0DE-4C38-8300-83512B7AC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99" y="834660"/>
            <a:ext cx="4482610" cy="5578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47D743-20B9-4B93-9CF7-8A698AB3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316" y="889032"/>
            <a:ext cx="3234897" cy="2560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CAE569-CFFC-48BB-92BA-F01078ED3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316" y="3853164"/>
            <a:ext cx="3092079" cy="2560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35E8CF-EEE9-4987-8684-F55EF2D5E2EC}"/>
              </a:ext>
            </a:extLst>
          </p:cNvPr>
          <p:cNvSpPr txBox="1"/>
          <p:nvPr/>
        </p:nvSpPr>
        <p:spPr>
          <a:xfrm>
            <a:off x="7720042" y="6575174"/>
            <a:ext cx="14508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(ASCE/SEI 7, 2016)</a:t>
            </a:r>
          </a:p>
        </p:txBody>
      </p:sp>
    </p:spTree>
    <p:extLst>
      <p:ext uri="{BB962C8B-B14F-4D97-AF65-F5344CB8AC3E}">
        <p14:creationId xmlns:p14="http://schemas.microsoft.com/office/powerpoint/2010/main" val="2422595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sz="3200" dirty="0"/>
              <a:t>Obtain the response spectrum target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62EE4B-1DE2-4575-8231-1C86E5AEF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720"/>
            <a:ext cx="9144000" cy="40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6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sz="3200" dirty="0"/>
              <a:t>Obtain the response spectrum target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CBFF9-4C01-4BDE-882D-D9D82010CDB1}"/>
              </a:ext>
            </a:extLst>
          </p:cNvPr>
          <p:cNvSpPr txBox="1"/>
          <p:nvPr/>
        </p:nvSpPr>
        <p:spPr>
          <a:xfrm>
            <a:off x="312516" y="925975"/>
            <a:ext cx="4113180" cy="405114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UHS: Uniform Hazard Spectrum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F3E3F-9DEE-4EE6-B2F8-56977EC5A48C}"/>
              </a:ext>
            </a:extLst>
          </p:cNvPr>
          <p:cNvSpPr txBox="1"/>
          <p:nvPr/>
        </p:nvSpPr>
        <p:spPr>
          <a:xfrm>
            <a:off x="7668768" y="6575174"/>
            <a:ext cx="15021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(Baker et al. 2022)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616DA1-A94F-459B-BEE5-09EB0C98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64487"/>
            <a:ext cx="4252359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01A52-4440-47F7-9775-15EFAA628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63" y="1363302"/>
            <a:ext cx="4122936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68EC4-4822-44FF-B7A1-0B3F193B0F4C}"/>
              </a:ext>
            </a:extLst>
          </p:cNvPr>
          <p:cNvSpPr txBox="1"/>
          <p:nvPr/>
        </p:nvSpPr>
        <p:spPr>
          <a:xfrm>
            <a:off x="322059" y="4603069"/>
            <a:ext cx="4113180" cy="1407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200" b="1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Seismic hazard curve</a:t>
            </a:r>
            <a:r>
              <a:rPr lang="en-US" sz="2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:</a:t>
            </a:r>
          </a:p>
          <a:p>
            <a:pPr algn="ctr"/>
            <a:r>
              <a:rPr lang="en-US" sz="2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Measure the likelihood of exceedance of a shaking intensity (e.g. Sa(T))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09551-B275-4BE6-8094-030045B5898B}"/>
              </a:ext>
            </a:extLst>
          </p:cNvPr>
          <p:cNvSpPr txBox="1"/>
          <p:nvPr/>
        </p:nvSpPr>
        <p:spPr>
          <a:xfrm>
            <a:off x="4857483" y="4603069"/>
            <a:ext cx="4113180" cy="1407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200" b="1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Uniform Hazard spectrum</a:t>
            </a:r>
            <a:r>
              <a:rPr lang="en-US" sz="2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:</a:t>
            </a:r>
          </a:p>
          <a:p>
            <a:pPr algn="ctr"/>
            <a:r>
              <a:rPr lang="en-US" sz="2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Collects the Sa(T) values with</a:t>
            </a:r>
          </a:p>
          <a:p>
            <a:pPr algn="ctr"/>
            <a:r>
              <a:rPr lang="en-US" sz="2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a same exceedance rate at different periods.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C4A09E-C8E5-4D80-9765-48D25B4A8290}"/>
              </a:ext>
            </a:extLst>
          </p:cNvPr>
          <p:cNvSpPr txBox="1"/>
          <p:nvPr/>
        </p:nvSpPr>
        <p:spPr>
          <a:xfrm>
            <a:off x="426720" y="6175064"/>
            <a:ext cx="67421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Both are pre-computed for all the United States by the USGS</a:t>
            </a:r>
          </a:p>
        </p:txBody>
      </p:sp>
    </p:spTree>
    <p:extLst>
      <p:ext uri="{BB962C8B-B14F-4D97-AF65-F5344CB8AC3E}">
        <p14:creationId xmlns:p14="http://schemas.microsoft.com/office/powerpoint/2010/main" val="28146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</a:t>
            </a:r>
            <a:r>
              <a:rPr lang="en-US" sz="3200" dirty="0"/>
              <a:t>Select and scale ground motions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79F4-C4DD-4363-AFDA-197986A9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Key factors:</a:t>
            </a:r>
          </a:p>
          <a:p>
            <a:pPr algn="l"/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Number of records</a:t>
            </a:r>
          </a:p>
          <a:p>
            <a:pPr algn="l"/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Earthquake and site characteristics</a:t>
            </a:r>
          </a:p>
          <a:p>
            <a:pPr algn="l"/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Spectrum fitting (median/mean/std)</a:t>
            </a:r>
          </a:p>
          <a:p>
            <a:pPr algn="l"/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Period range</a:t>
            </a:r>
          </a:p>
          <a:p>
            <a:pPr algn="l"/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Scaling factor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Selection &amp; scaling algorithm:</a:t>
            </a:r>
          </a:p>
          <a:p>
            <a:pPr algn="l"/>
            <a:r>
              <a:rPr lang="en-US" sz="1800" b="0" i="0" u="none" strike="noStrike" baseline="0" dirty="0">
                <a:solidFill>
                  <a:srgbClr val="C10000"/>
                </a:solidFill>
                <a:latin typeface="Calibri" panose="020F0502020204030204" pitchFamily="34" charset="0"/>
              </a:rPr>
              <a:t>ASCE-7 type selection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CS-type selection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GCIM-type selection</a:t>
            </a:r>
          </a:p>
          <a:p>
            <a:pPr marL="0" indent="0" algn="l">
              <a:buNone/>
            </a:pPr>
            <a:endParaRPr lang="en-US" sz="1800" dirty="0">
              <a:solidFill>
                <a:srgbClr val="000000"/>
              </a:solidFill>
              <a:latin typeface="ArialMT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Others: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Spectrally matching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Near-fault site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Seismic isolation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DFB6C-3A3F-424E-9C30-B112B714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</p:txBody>
      </p:sp>
      <p:pic>
        <p:nvPicPr>
          <p:cNvPr id="4" name="Graphic 3" descr="Tornado with solid fill">
            <a:extLst>
              <a:ext uri="{FF2B5EF4-FFF2-40B4-BE49-F238E27FC236}">
                <a16:creationId xmlns:a16="http://schemas.microsoft.com/office/drawing/2014/main" id="{BC0C61D4-5157-49C9-AA9F-733F33FE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9677" y="3250294"/>
            <a:ext cx="914400" cy="914400"/>
          </a:xfrm>
          <a:prstGeom prst="rect">
            <a:avLst/>
          </a:prstGeom>
        </p:spPr>
      </p:pic>
      <p:pic>
        <p:nvPicPr>
          <p:cNvPr id="5" name="Graphic 4" descr="Windy with solid fill">
            <a:extLst>
              <a:ext uri="{FF2B5EF4-FFF2-40B4-BE49-F238E27FC236}">
                <a16:creationId xmlns:a16="http://schemas.microsoft.com/office/drawing/2014/main" id="{EDF436FC-5D11-4A3E-87E6-3D836D07A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9636" y="3176895"/>
            <a:ext cx="914400" cy="914400"/>
          </a:xfrm>
          <a:prstGeom prst="rect">
            <a:avLst/>
          </a:prstGeom>
        </p:spPr>
      </p:pic>
      <p:pic>
        <p:nvPicPr>
          <p:cNvPr id="6" name="Graphic 5" descr="Voice with solid fill">
            <a:extLst>
              <a:ext uri="{FF2B5EF4-FFF2-40B4-BE49-F238E27FC236}">
                <a16:creationId xmlns:a16="http://schemas.microsoft.com/office/drawing/2014/main" id="{56EC7B4E-9C67-4A18-BA78-E66072732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595" y="3176895"/>
            <a:ext cx="914400" cy="914400"/>
          </a:xfrm>
          <a:prstGeom prst="rect">
            <a:avLst/>
          </a:prstGeom>
        </p:spPr>
      </p:pic>
      <p:pic>
        <p:nvPicPr>
          <p:cNvPr id="7" name="Graphic 6" descr="Wave outline">
            <a:extLst>
              <a:ext uri="{FF2B5EF4-FFF2-40B4-BE49-F238E27FC236}">
                <a16:creationId xmlns:a16="http://schemas.microsoft.com/office/drawing/2014/main" id="{1A2BC7E8-D56B-4E8B-9EF6-11F94823C9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7600" y="3187690"/>
            <a:ext cx="914400" cy="9144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179DDA5-FA21-4946-968C-A7E7529A8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9" b="35450"/>
          <a:stretch/>
        </p:blipFill>
        <p:spPr bwMode="auto">
          <a:xfrm>
            <a:off x="1859756" y="803422"/>
            <a:ext cx="1208560" cy="22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A71818-10B1-4A4A-9C8F-F08498FEC545}"/>
              </a:ext>
            </a:extLst>
          </p:cNvPr>
          <p:cNvSpPr txBox="1"/>
          <p:nvPr/>
        </p:nvSpPr>
        <p:spPr>
          <a:xfrm>
            <a:off x="4863681" y="919831"/>
            <a:ext cx="4097438" cy="10185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Most extreme demands on structures vary with time!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045EFC-9DF8-40B2-97FA-B138A509407F}"/>
              </a:ext>
            </a:extLst>
          </p:cNvPr>
          <p:cNvSpPr txBox="1"/>
          <p:nvPr/>
        </p:nvSpPr>
        <p:spPr>
          <a:xfrm>
            <a:off x="429594" y="4664904"/>
            <a:ext cx="8531525" cy="1770926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Accurate simulation of the dynamic response of structures enables: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Safer designs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Cost-effective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Reliable performance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Functional/comfortable structures</a:t>
            </a:r>
          </a:p>
        </p:txBody>
      </p:sp>
      <p:pic>
        <p:nvPicPr>
          <p:cNvPr id="1026" name="Picture 2" descr="5 famous Harry Potter locations to visit when in England - Travel News">
            <a:extLst>
              <a:ext uri="{FF2B5EF4-FFF2-40B4-BE49-F238E27FC236}">
                <a16:creationId xmlns:a16="http://schemas.microsoft.com/office/drawing/2014/main" id="{32CCF137-EFB5-462B-9448-9FF1EC5B0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56" y="1938403"/>
            <a:ext cx="3216688" cy="200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46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</a:t>
            </a:r>
            <a:r>
              <a:rPr lang="en-US" sz="3200" dirty="0"/>
              <a:t>Select and scale ground motions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79F4-C4DD-4363-AFDA-197986A9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 algn="l">
              <a:buNone/>
            </a:pPr>
            <a:r>
              <a:rPr lang="en-US" sz="1800" b="0" i="1" u="none" strike="noStrike" baseline="0" dirty="0">
                <a:latin typeface="Calibri-Italic"/>
              </a:rPr>
              <a:t>ASCE 7 16.1: “… Ground motion acceleration history histories shall be selected and modified in accordance with the procedures of Section 16.2…”</a:t>
            </a:r>
          </a:p>
          <a:p>
            <a:pPr marL="0" indent="0" algn="l">
              <a:buNone/>
            </a:pPr>
            <a:endParaRPr lang="en-US" sz="1800" i="1" dirty="0">
              <a:latin typeface="Calibri-Italic"/>
            </a:endParaRPr>
          </a:p>
          <a:p>
            <a:pPr marL="342900" indent="-342900" algn="l">
              <a:buAutoNum type="arabicPeriod"/>
            </a:pPr>
            <a:r>
              <a:rPr lang="en-US" sz="1800" b="0" u="none" strike="noStrike" baseline="0" dirty="0">
                <a:solidFill>
                  <a:srgbClr val="C00000"/>
                </a:solidFill>
                <a:latin typeface="Calibri-Italic"/>
              </a:rPr>
              <a:t>Eleven ground motions MINIMUM for each target spectrum</a:t>
            </a:r>
            <a:endParaRPr lang="en-US" sz="1800" b="0" u="none" strike="noStrike" baseline="0" dirty="0">
              <a:latin typeface="Calibri-Italic"/>
            </a:endParaRPr>
          </a:p>
          <a:p>
            <a:pPr marL="342900" indent="-342900" algn="l">
              <a:buAutoNum type="arabicPeriod"/>
            </a:pPr>
            <a:r>
              <a:rPr lang="en-US" sz="1800" b="0" u="none" strike="noStrike" baseline="0" dirty="0">
                <a:solidFill>
                  <a:srgbClr val="C00000"/>
                </a:solidFill>
                <a:latin typeface="Calibri-Italic"/>
              </a:rPr>
              <a:t>Ground motions shall have similar spectral shape to the target spectrum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>
                <a:solidFill>
                  <a:srgbClr val="C00000"/>
                </a:solidFill>
                <a:latin typeface="Calibri-Italic"/>
              </a:rPr>
              <a:t>Each ground motion shall be scaled such that the average of all ground motions is equal or greater that 90% of the target response spectrum for any period between 0.2</a:t>
            </a:r>
            <a:r>
              <a:rPr lang="en-US" sz="1800" i="1" dirty="0">
                <a:solidFill>
                  <a:srgbClr val="C00000"/>
                </a:solidFill>
                <a:latin typeface="Calibri-Italic"/>
              </a:rPr>
              <a:t> T</a:t>
            </a:r>
            <a:r>
              <a:rPr lang="en-US" sz="1800" i="1" baseline="-25000" dirty="0">
                <a:solidFill>
                  <a:srgbClr val="C00000"/>
                </a:solidFill>
                <a:latin typeface="Calibri-Italic"/>
              </a:rPr>
              <a:t>1 </a:t>
            </a:r>
            <a:r>
              <a:rPr lang="en-US" sz="1800" dirty="0">
                <a:solidFill>
                  <a:srgbClr val="C00000"/>
                </a:solidFill>
                <a:latin typeface="Calibri-Italic"/>
              </a:rPr>
              <a:t>~ 1.5 </a:t>
            </a:r>
            <a:r>
              <a:rPr lang="en-US" sz="1800" i="1" dirty="0">
                <a:solidFill>
                  <a:srgbClr val="C00000"/>
                </a:solidFill>
                <a:latin typeface="Calibri-Italic"/>
              </a:rPr>
              <a:t>T</a:t>
            </a:r>
            <a:r>
              <a:rPr lang="en-US" sz="1800" i="1" baseline="-25000" dirty="0">
                <a:solidFill>
                  <a:srgbClr val="C00000"/>
                </a:solidFill>
                <a:latin typeface="Calibri-Italic"/>
              </a:rPr>
              <a:t>1</a:t>
            </a:r>
            <a:endParaRPr lang="en-US" sz="1800" dirty="0">
              <a:solidFill>
                <a:srgbClr val="C00000"/>
              </a:solidFill>
              <a:latin typeface="Calibri-Italic"/>
            </a:endParaRPr>
          </a:p>
          <a:p>
            <a:pPr marL="342900" indent="-342900" algn="l">
              <a:buAutoNum type="arabicPeriod"/>
            </a:pPr>
            <a:r>
              <a:rPr lang="en-US" sz="1800" b="0" u="none" strike="noStrike" baseline="0" dirty="0">
                <a:latin typeface="Calibri-Italic"/>
              </a:rPr>
              <a:t>Ground motions shall be selected from events with generally same tectonic regime (e.g. strike-slip earthquakes).</a:t>
            </a:r>
          </a:p>
          <a:p>
            <a:pPr marL="342900" indent="-342900" algn="l">
              <a:buAutoNum type="arabicPeriod"/>
            </a:pPr>
            <a:r>
              <a:rPr lang="en-US" sz="1800" b="0" u="none" strike="noStrike" baseline="0" dirty="0">
                <a:latin typeface="Calibri-Italic"/>
              </a:rPr>
              <a:t>Ground motions shall be selected from events with generally consistent magnitudes and fault distances as the target intensity level</a:t>
            </a:r>
          </a:p>
          <a:p>
            <a:pPr marL="342900" indent="-342900" algn="l">
              <a:buAutoNum type="arabicPeriod"/>
            </a:pPr>
            <a:r>
              <a:rPr lang="en-US" sz="1800" b="0" u="none" strike="noStrike" baseline="0" dirty="0">
                <a:latin typeface="Calibri-Italic"/>
              </a:rPr>
              <a:t>For near-fault sites (“7-15km, 6-10km”)*, the proportion of selected ground motions with directivity effects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b="0" u="none" strike="noStrike" baseline="0" dirty="0">
                <a:latin typeface="Calibri-Italic"/>
              </a:rPr>
              <a:t>For 3D models, ground motions shall consist of pairs of orthogonal horizontal components.</a:t>
            </a:r>
          </a:p>
        </p:txBody>
      </p:sp>
    </p:spTree>
    <p:extLst>
      <p:ext uri="{BB962C8B-B14F-4D97-AF65-F5344CB8AC3E}">
        <p14:creationId xmlns:p14="http://schemas.microsoft.com/office/powerpoint/2010/main" val="3108166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</a:t>
            </a:r>
            <a:r>
              <a:rPr lang="en-US" sz="3200" dirty="0"/>
              <a:t>Select and scale ground motions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4EAC1-1980-4659-93B5-DA11FA0C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4498847"/>
            <a:ext cx="8778240" cy="1766487"/>
          </a:xfrm>
        </p:spPr>
        <p:txBody>
          <a:bodyPr anchor="t"/>
          <a:lstStyle/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For 3D models one needs to select pairs of ground motions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0AAFAB-012F-401D-9653-2F4A63AFA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850873"/>
            <a:ext cx="4424086" cy="3497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F45C8D-982B-45C9-A914-08190519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83" y="5038165"/>
            <a:ext cx="2123979" cy="1653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153E26-5400-4C5F-B4FF-D6FBD0561882}"/>
              </a:ext>
            </a:extLst>
          </p:cNvPr>
          <p:cNvSpPr txBox="1"/>
          <p:nvPr/>
        </p:nvSpPr>
        <p:spPr>
          <a:xfrm>
            <a:off x="1249933" y="5149850"/>
            <a:ext cx="622300" cy="111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BBCC5-3225-41F4-B39D-7E1B4FC752DF}"/>
              </a:ext>
            </a:extLst>
          </p:cNvPr>
          <p:cNvSpPr txBox="1"/>
          <p:nvPr/>
        </p:nvSpPr>
        <p:spPr>
          <a:xfrm>
            <a:off x="1377950" y="5714568"/>
            <a:ext cx="415884" cy="1116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25000" lnSpcReduction="2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Down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F11729-875F-4474-BC9B-9CDF300F7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12" y="4958871"/>
            <a:ext cx="1960088" cy="18694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159E0C-034E-478C-8B4A-364565474844}"/>
              </a:ext>
            </a:extLst>
          </p:cNvPr>
          <p:cNvSpPr txBox="1"/>
          <p:nvPr/>
        </p:nvSpPr>
        <p:spPr>
          <a:xfrm>
            <a:off x="8033098" y="6575174"/>
            <a:ext cx="11377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(Garcia, 1998)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9086F3-C116-45DF-80C8-054FBBC257DD}"/>
                  </a:ext>
                </a:extLst>
              </p:cNvPr>
              <p:cNvSpPr txBox="1"/>
              <p:nvPr/>
            </p:nvSpPr>
            <p:spPr>
              <a:xfrm>
                <a:off x="4794250" y="1235964"/>
                <a:ext cx="4166870" cy="2193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nn-NO" sz="1800" b="0" i="0" u="none" strike="noStrike" baseline="0" dirty="0">
                    <a:latin typeface="Calibri-Light"/>
                  </a:rPr>
                  <a:t>Error Index (EI) for spectrum fitting</a:t>
                </a:r>
                <a:endParaRPr lang="en-US" sz="1800" b="0" i="0" u="none" strike="noStrike" baseline="0" dirty="0">
                  <a:latin typeface="Calibri-Light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b="0" i="0" u="none" strike="noStrike" baseline="0" dirty="0">
                    <a:latin typeface="Calibri-Light"/>
                  </a:rPr>
                  <a:t>A suite of M records, </a:t>
                </a:r>
                <a:r>
                  <a:rPr lang="en-US" sz="1800" b="0" i="0" u="none" strike="noStrike" baseline="0" dirty="0" err="1">
                    <a:latin typeface="Calibri-Light"/>
                  </a:rPr>
                  <a:t>m</a:t>
                </a:r>
                <a:r>
                  <a:rPr lang="en-US" sz="1800" b="0" i="0" u="none" strike="noStrike" baseline="30000" dirty="0" err="1">
                    <a:latin typeface="Calibri-Light"/>
                  </a:rPr>
                  <a:t>th</a:t>
                </a:r>
                <a:r>
                  <a:rPr lang="en-US" sz="1800" b="0" i="0" u="none" strike="noStrike" baseline="0" dirty="0">
                    <a:latin typeface="Calibri-Light"/>
                  </a:rPr>
                  <a:t> spectrum Sa</a:t>
                </a:r>
                <a:r>
                  <a:rPr lang="en-US" sz="1800" b="0" i="0" u="none" strike="noStrike" baseline="-25000" dirty="0">
                    <a:latin typeface="Calibri-Light"/>
                  </a:rPr>
                  <a:t>m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fr-FR" sz="1800" b="0" i="0" u="none" strike="noStrike" baseline="0" dirty="0" err="1">
                    <a:latin typeface="Calibri-Light"/>
                  </a:rPr>
                  <a:t>Periods</a:t>
                </a:r>
                <a:r>
                  <a:rPr lang="fr-FR" sz="1800" b="0" i="0" u="none" strike="noStrike" baseline="0" dirty="0">
                    <a:latin typeface="Calibri-Light"/>
                  </a:rPr>
                  <a:t> </a:t>
                </a:r>
                <a:r>
                  <a:rPr lang="fr-FR" sz="1800" b="0" i="0" u="none" strike="noStrike" baseline="0" dirty="0" err="1">
                    <a:latin typeface="Calibri-Light"/>
                  </a:rPr>
                  <a:t>considered</a:t>
                </a:r>
                <a:r>
                  <a:rPr lang="fr-FR" sz="1800" b="0" i="0" u="none" strike="noStrike" baseline="0" dirty="0">
                    <a:latin typeface="Calibri-Light"/>
                  </a:rPr>
                  <a:t> [T</a:t>
                </a:r>
                <a:r>
                  <a:rPr lang="fr-FR" sz="1800" b="0" i="0" u="none" strike="noStrike" baseline="-25000" dirty="0">
                    <a:latin typeface="Calibri-Light"/>
                  </a:rPr>
                  <a:t>1</a:t>
                </a:r>
                <a:r>
                  <a:rPr lang="fr-FR" sz="1800" b="0" i="0" u="none" strike="noStrike" baseline="0" dirty="0">
                    <a:latin typeface="Calibri-Light"/>
                  </a:rPr>
                  <a:t> , T</a:t>
                </a:r>
                <a:r>
                  <a:rPr lang="fr-FR" sz="1800" b="0" i="0" u="none" strike="noStrike" baseline="-25000" dirty="0">
                    <a:latin typeface="Calibri-Light"/>
                  </a:rPr>
                  <a:t>2</a:t>
                </a:r>
                <a:r>
                  <a:rPr lang="fr-FR" sz="1800" b="0" i="0" u="none" strike="noStrike" baseline="0" dirty="0">
                    <a:latin typeface="Calibri-Light"/>
                  </a:rPr>
                  <a:t> , …, </a:t>
                </a:r>
                <a:r>
                  <a:rPr lang="fr-FR" sz="1800" b="0" i="0" u="none" strike="noStrike" baseline="0" dirty="0" err="1">
                    <a:latin typeface="Calibri-Light"/>
                  </a:rPr>
                  <a:t>T</a:t>
                </a:r>
                <a:r>
                  <a:rPr lang="fr-FR" sz="1800" b="0" i="0" u="none" strike="noStrike" baseline="-25000" dirty="0" err="1">
                    <a:latin typeface="Calibri-Light"/>
                  </a:rPr>
                  <a:t>k</a:t>
                </a:r>
                <a:r>
                  <a:rPr lang="fr-FR" sz="1800" b="0" i="0" u="none" strike="noStrike" baseline="0" dirty="0">
                    <a:latin typeface="Calibri-Light"/>
                  </a:rPr>
                  <a:t> ,…, T</a:t>
                </a:r>
                <a:r>
                  <a:rPr lang="fr-FR" sz="1800" b="0" i="0" u="none" strike="noStrike" baseline="-25000" dirty="0">
                    <a:latin typeface="Calibri-Light"/>
                  </a:rPr>
                  <a:t>K</a:t>
                </a:r>
                <a:r>
                  <a:rPr lang="fr-FR" sz="1800" b="0" i="0" u="none" strike="noStrike" baseline="0" dirty="0">
                    <a:latin typeface="Calibri-Light"/>
                  </a:rPr>
                  <a:t>]</a:t>
                </a:r>
                <a:endParaRPr lang="en-US" sz="1800" b="0" i="0" u="none" strike="noStrike" baseline="0" dirty="0">
                  <a:latin typeface="Calibri-Light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b="0" i="0" u="none" strike="noStrike" baseline="0" dirty="0">
                    <a:latin typeface="Calibri-Light"/>
                  </a:rPr>
                  <a:t>A target spectrum: </a:t>
                </a:r>
                <a:r>
                  <a:rPr lang="en-US" sz="1800" b="0" i="0" u="none" strike="noStrike" baseline="0" dirty="0" err="1">
                    <a:latin typeface="Calibri-Light"/>
                  </a:rPr>
                  <a:t>Sa</a:t>
                </a:r>
                <a:r>
                  <a:rPr lang="en-US" sz="1800" b="0" i="0" u="none" strike="noStrike" baseline="30000" dirty="0" err="1">
                    <a:latin typeface="Calibri-Light"/>
                  </a:rPr>
                  <a:t>tar</a:t>
                </a:r>
                <a:endParaRPr lang="en-US" sz="1800" b="0" i="0" u="none" strike="noStrike" baseline="30000" dirty="0">
                  <a:latin typeface="Calibri-Light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baseline="30000" dirty="0">
                  <a:latin typeface="Calibri-Light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sup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𝑡𝑎𝑟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E9086F3-C116-45DF-80C8-054FBBC25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0" y="1235964"/>
                <a:ext cx="4166870" cy="2193036"/>
              </a:xfrm>
              <a:prstGeom prst="rect">
                <a:avLst/>
              </a:prstGeom>
              <a:blipFill>
                <a:blip r:embed="rId5"/>
                <a:stretch>
                  <a:fillRect l="-1170" t="-1667" r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2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8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</a:t>
            </a:r>
            <a:r>
              <a:rPr lang="en-US" sz="3200" dirty="0"/>
              <a:t>Select and scale ground motions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54EAC1-1980-4659-93B5-DA11FA0CD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dirty="0"/>
              <a:t>PEER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59C737-F4F5-4ACC-A100-A538751A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98" y="2446120"/>
            <a:ext cx="7216153" cy="4286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295BED-0681-424E-AA93-EC4F8DE2A933}"/>
              </a:ext>
            </a:extLst>
          </p:cNvPr>
          <p:cNvSpPr txBox="1"/>
          <p:nvPr/>
        </p:nvSpPr>
        <p:spPr>
          <a:xfrm>
            <a:off x="182880" y="1245791"/>
            <a:ext cx="86436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-Light"/>
              </a:rPr>
              <a:t>PEER offers ground motion recordings in the NGA West 2 database, which contains roughly 20000 ground motions from worldwide: </a:t>
            </a:r>
            <a:r>
              <a:rPr lang="en-US" sz="1800" b="0" i="0" u="none" strike="noStrike" baseline="0" dirty="0">
                <a:latin typeface="Calibri-Light"/>
                <a:hlinkClick r:id="rId3"/>
              </a:rPr>
              <a:t>https://ngawest2.berkeley.edu</a:t>
            </a:r>
            <a:endParaRPr lang="en-US" sz="1800" b="0" i="0" u="none" strike="noStrike" baseline="0" dirty="0">
              <a:latin typeface="Calibri-Ligh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latin typeface="Calibri-Ligh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Calibri-Light"/>
              </a:rPr>
              <a:t>Sign up (</a:t>
            </a:r>
            <a:r>
              <a:rPr lang="en-US" sz="1800" b="0" i="0" u="none" strike="noStrike" baseline="0" dirty="0">
                <a:solidFill>
                  <a:srgbClr val="C00000"/>
                </a:solidFill>
                <a:latin typeface="Calibri-Light"/>
              </a:rPr>
              <a:t>free</a:t>
            </a:r>
            <a:r>
              <a:rPr lang="en-US" sz="1800" b="0" i="0" u="none" strike="noStrike" baseline="0" dirty="0">
                <a:latin typeface="Calibri-Light"/>
              </a:rPr>
              <a:t>) and log in to get access to the ground motion selection page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A2C634-4C52-40B3-BA6C-25BB84212DD8}"/>
              </a:ext>
            </a:extLst>
          </p:cNvPr>
          <p:cNvSpPr/>
          <p:nvPr/>
        </p:nvSpPr>
        <p:spPr>
          <a:xfrm>
            <a:off x="7315200" y="5753100"/>
            <a:ext cx="164592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live</a:t>
            </a:r>
          </a:p>
        </p:txBody>
      </p:sp>
    </p:spTree>
    <p:extLst>
      <p:ext uri="{BB962C8B-B14F-4D97-AF65-F5344CB8AC3E}">
        <p14:creationId xmlns:p14="http://schemas.microsoft.com/office/powerpoint/2010/main" val="3841538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</a:t>
            </a:r>
            <a:r>
              <a:rPr lang="en-US" sz="3200" dirty="0"/>
              <a:t>Perform NLRHA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79F4-C4DD-4363-AFDA-197986A9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Algorithm: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Implicit: Newton, Newton Initial…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Explicit: central deferential</a:t>
            </a:r>
          </a:p>
          <a:p>
            <a:pPr algn="l"/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Damping: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Modal damping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Rayleigh damping (initial, committed, current)</a:t>
            </a:r>
          </a:p>
          <a:p>
            <a:pPr algn="l"/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Convergence: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Error indices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Time step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Number of iterations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72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</a:t>
            </a:r>
            <a:r>
              <a:rPr lang="en-US" sz="3200" dirty="0"/>
              <a:t>Collect/parse results to interpret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379F4-C4DD-4363-AFDA-197986A95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Response check: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Peak story drift (structural damage)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Peak floor acceleration (non-structural damage)</a:t>
            </a:r>
          </a:p>
          <a:p>
            <a:pPr algn="l"/>
            <a:r>
              <a:rPr lang="en-US" sz="1800" b="0" i="0" u="none" strike="noStrike" baseline="0" dirty="0">
                <a:latin typeface="Calibri" panose="020F0502020204030204" pitchFamily="34" charset="0"/>
              </a:rPr>
              <a:t>Element forces (capacity design)</a:t>
            </a:r>
          </a:p>
          <a:p>
            <a:pPr marL="0" indent="0" algn="l">
              <a:buNone/>
            </a:pPr>
            <a:endParaRPr lang="en-US" sz="1800" b="0" i="0" u="none" strike="noStrike" baseline="0" dirty="0">
              <a:latin typeface="Calibri" panose="020F0502020204030204" pitchFamily="34" charset="0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Calibri" panose="020F0502020204030204" pitchFamily="34" charset="0"/>
              </a:rPr>
              <a:t>Statistics: 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Average, median, dispersion</a:t>
            </a:r>
            <a:endParaRPr lang="en-US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BE4CB1A-9FEC-434B-800D-2A7336EF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51" y="3140076"/>
            <a:ext cx="357489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C09E44C9-8410-45E5-B70C-36861783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42" y="3140076"/>
            <a:ext cx="364843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836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AB50-BADB-4B9F-A4A5-D4008A15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EBA61B-463E-4CBC-9E1A-8008E22B3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78934"/>
            <a:ext cx="8778240" cy="569131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Goal</a:t>
            </a:r>
            <a:r>
              <a:rPr lang="en-US" sz="2000" dirty="0"/>
              <a:t>: quantify the response of a structure subjected to an external demand </a:t>
            </a:r>
            <a:r>
              <a:rPr lang="en-US" sz="2000" u="sng" dirty="0"/>
              <a:t>that varies with time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1: </a:t>
            </a:r>
            <a:r>
              <a:rPr lang="en-US" sz="2000" dirty="0"/>
              <a:t>Build a numerical model of the structure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2: </a:t>
            </a:r>
            <a:r>
              <a:rPr lang="en-US" sz="2000" dirty="0"/>
              <a:t>Obtain the response spectrum target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3: </a:t>
            </a:r>
            <a:r>
              <a:rPr lang="en-US" sz="2000" dirty="0"/>
              <a:t>Select and scale ground motions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4: </a:t>
            </a:r>
            <a:r>
              <a:rPr lang="en-US" sz="2000" dirty="0"/>
              <a:t>Perform NLRHA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Step 5: </a:t>
            </a:r>
            <a:r>
              <a:rPr lang="en-US" sz="2000" dirty="0"/>
              <a:t>Collect/parse results to interpret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E415A29-C7F9-40DD-B08E-A4BD156C07B8}"/>
              </a:ext>
            </a:extLst>
          </p:cNvPr>
          <p:cNvSpPr/>
          <p:nvPr/>
        </p:nvSpPr>
        <p:spPr>
          <a:xfrm>
            <a:off x="4919241" y="2777923"/>
            <a:ext cx="416688" cy="22223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penSees - Wikipedia">
            <a:extLst>
              <a:ext uri="{FF2B5EF4-FFF2-40B4-BE49-F238E27FC236}">
                <a16:creationId xmlns:a16="http://schemas.microsoft.com/office/drawing/2014/main" id="{022C4A19-E692-4DAF-B818-67396081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29" y="1671411"/>
            <a:ext cx="2500130" cy="91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E-UQ Application | DesignSafe-CI">
            <a:extLst>
              <a:ext uri="{FF2B5EF4-FFF2-40B4-BE49-F238E27FC236}">
                <a16:creationId xmlns:a16="http://schemas.microsoft.com/office/drawing/2014/main" id="{D27CB498-7EEE-4F45-B5E9-37C828F3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75" y="3238017"/>
            <a:ext cx="1302152" cy="130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C1AD42-B0EB-DC63-BB03-D687CBA8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75" y="5186589"/>
            <a:ext cx="979922" cy="107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9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D0A-9E5D-475F-9AFD-4A64F2B4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DBEA34-0F66-4669-A8EA-48F06B1D6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63" y="1026189"/>
            <a:ext cx="8778875" cy="499294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38351C-6562-40A4-BDEB-AFD9366751DB}"/>
              </a:ext>
            </a:extLst>
          </p:cNvPr>
          <p:cNvSpPr/>
          <p:nvPr/>
        </p:nvSpPr>
        <p:spPr>
          <a:xfrm>
            <a:off x="7188200" y="104774"/>
            <a:ext cx="164592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live</a:t>
            </a:r>
          </a:p>
        </p:txBody>
      </p:sp>
    </p:spTree>
    <p:extLst>
      <p:ext uri="{BB962C8B-B14F-4D97-AF65-F5344CB8AC3E}">
        <p14:creationId xmlns:p14="http://schemas.microsoft.com/office/powerpoint/2010/main" val="3276805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D0A-9E5D-475F-9AFD-4A64F2B4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C6C3E2-B4D6-4B79-97A2-C9E3A71D5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63" y="1135175"/>
            <a:ext cx="8778875" cy="4774976"/>
          </a:xfrm>
        </p:spPr>
      </p:pic>
    </p:spTree>
    <p:extLst>
      <p:ext uri="{BB962C8B-B14F-4D97-AF65-F5344CB8AC3E}">
        <p14:creationId xmlns:p14="http://schemas.microsoft.com/office/powerpoint/2010/main" val="3326887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D0A-9E5D-475F-9AFD-4A64F2B4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F64DFC-DB6E-48BD-8C64-F26570656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63" y="1398313"/>
            <a:ext cx="8778875" cy="4248699"/>
          </a:xfrm>
        </p:spPr>
      </p:pic>
    </p:spTree>
    <p:extLst>
      <p:ext uri="{BB962C8B-B14F-4D97-AF65-F5344CB8AC3E}">
        <p14:creationId xmlns:p14="http://schemas.microsoft.com/office/powerpoint/2010/main" val="950645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D0A-9E5D-475F-9AFD-4A64F2B4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3D62C8-AD1D-4205-83A9-720F04EC9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63" y="1075355"/>
            <a:ext cx="8778875" cy="4894615"/>
          </a:xfrm>
        </p:spPr>
      </p:pic>
    </p:spTree>
    <p:extLst>
      <p:ext uri="{BB962C8B-B14F-4D97-AF65-F5344CB8AC3E}">
        <p14:creationId xmlns:p14="http://schemas.microsoft.com/office/powerpoint/2010/main" val="215891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E0DAA-EC7C-4AE9-A7E4-2B3F55D1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vs Dynamic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A9DFA-0AB9-4525-B2D4-E8DA75FA5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778935"/>
            <a:ext cx="8778240" cy="891816"/>
          </a:xfrm>
        </p:spPr>
        <p:txBody>
          <a:bodyPr anchor="t"/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quantify the response of a structure subjected to an external demand </a:t>
            </a:r>
            <a:r>
              <a:rPr lang="en-US" u="sng" dirty="0"/>
              <a:t>that varies with time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E70A5C-578E-4700-AAF2-378386F89D21}"/>
              </a:ext>
            </a:extLst>
          </p:cNvPr>
          <p:cNvSpPr/>
          <p:nvPr/>
        </p:nvSpPr>
        <p:spPr>
          <a:xfrm>
            <a:off x="5819456" y="2930877"/>
            <a:ext cx="2254250" cy="3076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A713C6-D7E8-41EB-B9FC-FB3240528F05}"/>
              </a:ext>
            </a:extLst>
          </p:cNvPr>
          <p:cNvSpPr/>
          <p:nvPr/>
        </p:nvSpPr>
        <p:spPr>
          <a:xfrm>
            <a:off x="5619431" y="3238500"/>
            <a:ext cx="419100" cy="1651000"/>
          </a:xfrm>
          <a:custGeom>
            <a:avLst/>
            <a:gdLst>
              <a:gd name="connsiteX0" fmla="*/ 0 w 419100"/>
              <a:gd name="connsiteY0" fmla="*/ 1651000 h 1651000"/>
              <a:gd name="connsiteX1" fmla="*/ 88900 w 419100"/>
              <a:gd name="connsiteY1" fmla="*/ 1130300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88900 w 419100"/>
              <a:gd name="connsiteY1" fmla="*/ 1130300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93662 w 419100"/>
              <a:gd name="connsiteY1" fmla="*/ 1096963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93662 w 419100"/>
              <a:gd name="connsiteY1" fmla="*/ 1096963 h 1651000"/>
              <a:gd name="connsiteX2" fmla="*/ 363537 w 419100"/>
              <a:gd name="connsiteY2" fmla="*/ 627062 h 1651000"/>
              <a:gd name="connsiteX3" fmla="*/ 419100 w 419100"/>
              <a:gd name="connsiteY3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651000">
                <a:moveTo>
                  <a:pt x="0" y="1651000"/>
                </a:moveTo>
                <a:cubicBezTo>
                  <a:pt x="4233" y="1263650"/>
                  <a:pt x="33073" y="1267619"/>
                  <a:pt x="93662" y="1096963"/>
                </a:cubicBezTo>
                <a:cubicBezTo>
                  <a:pt x="154252" y="926307"/>
                  <a:pt x="308504" y="815445"/>
                  <a:pt x="363537" y="627062"/>
                </a:cubicBezTo>
                <a:cubicBezTo>
                  <a:pt x="418570" y="438679"/>
                  <a:pt x="410633" y="105833"/>
                  <a:pt x="419100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420F98-EBC3-4C2A-8D0A-6CEE9E6ED497}"/>
              </a:ext>
            </a:extLst>
          </p:cNvPr>
          <p:cNvSpPr/>
          <p:nvPr/>
        </p:nvSpPr>
        <p:spPr>
          <a:xfrm>
            <a:off x="7492682" y="3238500"/>
            <a:ext cx="419100" cy="1651000"/>
          </a:xfrm>
          <a:custGeom>
            <a:avLst/>
            <a:gdLst>
              <a:gd name="connsiteX0" fmla="*/ 0 w 419100"/>
              <a:gd name="connsiteY0" fmla="*/ 1651000 h 1651000"/>
              <a:gd name="connsiteX1" fmla="*/ 88900 w 419100"/>
              <a:gd name="connsiteY1" fmla="*/ 1130300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88900 w 419100"/>
              <a:gd name="connsiteY1" fmla="*/ 1130300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93662 w 419100"/>
              <a:gd name="connsiteY1" fmla="*/ 1096963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93662 w 419100"/>
              <a:gd name="connsiteY1" fmla="*/ 1096963 h 1651000"/>
              <a:gd name="connsiteX2" fmla="*/ 363537 w 419100"/>
              <a:gd name="connsiteY2" fmla="*/ 627062 h 1651000"/>
              <a:gd name="connsiteX3" fmla="*/ 419100 w 419100"/>
              <a:gd name="connsiteY3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651000">
                <a:moveTo>
                  <a:pt x="0" y="1651000"/>
                </a:moveTo>
                <a:cubicBezTo>
                  <a:pt x="4233" y="1263650"/>
                  <a:pt x="33073" y="1267619"/>
                  <a:pt x="93662" y="1096963"/>
                </a:cubicBezTo>
                <a:cubicBezTo>
                  <a:pt x="154252" y="926307"/>
                  <a:pt x="308504" y="815445"/>
                  <a:pt x="363537" y="627062"/>
                </a:cubicBezTo>
                <a:cubicBezTo>
                  <a:pt x="418570" y="438679"/>
                  <a:pt x="410633" y="105833"/>
                  <a:pt x="419100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36FD27-8F10-4933-A2C2-BA2B0D80CE24}"/>
              </a:ext>
            </a:extLst>
          </p:cNvPr>
          <p:cNvSpPr/>
          <p:nvPr/>
        </p:nvSpPr>
        <p:spPr>
          <a:xfrm>
            <a:off x="5124131" y="4875389"/>
            <a:ext cx="3429000" cy="181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24DB96-888A-4660-9ED2-096830C473B1}"/>
              </a:ext>
            </a:extLst>
          </p:cNvPr>
          <p:cNvCxnSpPr>
            <a:stCxn id="4" idx="3"/>
          </p:cNvCxnSpPr>
          <p:nvPr/>
        </p:nvCxnSpPr>
        <p:spPr>
          <a:xfrm flipV="1">
            <a:off x="8073706" y="3084688"/>
            <a:ext cx="606425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058DD6-9491-4ED8-8410-2A6CE5253C39}"/>
              </a:ext>
            </a:extLst>
          </p:cNvPr>
          <p:cNvCxnSpPr>
            <a:cxnSpLocks/>
          </p:cNvCxnSpPr>
          <p:nvPr/>
        </p:nvCxnSpPr>
        <p:spPr>
          <a:xfrm flipV="1">
            <a:off x="7492682" y="3375025"/>
            <a:ext cx="0" cy="14382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2F5088-3E51-4DE6-A722-ABF81043B7D8}"/>
              </a:ext>
            </a:extLst>
          </p:cNvPr>
          <p:cNvCxnSpPr>
            <a:cxnSpLocks/>
          </p:cNvCxnSpPr>
          <p:nvPr/>
        </p:nvCxnSpPr>
        <p:spPr>
          <a:xfrm flipV="1">
            <a:off x="7899084" y="2546350"/>
            <a:ext cx="0" cy="319088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DA58F3-4BE6-486C-AFB8-9140C15B4B46}"/>
              </a:ext>
            </a:extLst>
          </p:cNvPr>
          <p:cNvCxnSpPr/>
          <p:nvPr/>
        </p:nvCxnSpPr>
        <p:spPr>
          <a:xfrm>
            <a:off x="7416482" y="2654300"/>
            <a:ext cx="581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D92596-40BA-435D-9A43-37FEF3632408}"/>
              </a:ext>
            </a:extLst>
          </p:cNvPr>
          <p:cNvCxnSpPr>
            <a:cxnSpLocks/>
          </p:cNvCxnSpPr>
          <p:nvPr/>
        </p:nvCxnSpPr>
        <p:spPr>
          <a:xfrm flipV="1">
            <a:off x="7492685" y="2546350"/>
            <a:ext cx="0" cy="319088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F6C595-24B2-4703-AA66-EA7960CAB5CF}"/>
              </a:ext>
            </a:extLst>
          </p:cNvPr>
          <p:cNvCxnSpPr>
            <a:cxnSpLocks/>
          </p:cNvCxnSpPr>
          <p:nvPr/>
        </p:nvCxnSpPr>
        <p:spPr>
          <a:xfrm flipV="1">
            <a:off x="7440296" y="2578100"/>
            <a:ext cx="104771" cy="15240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5D8751-255D-4261-8BF1-9D3D90DB4A9B}"/>
              </a:ext>
            </a:extLst>
          </p:cNvPr>
          <p:cNvCxnSpPr>
            <a:cxnSpLocks/>
          </p:cNvCxnSpPr>
          <p:nvPr/>
        </p:nvCxnSpPr>
        <p:spPr>
          <a:xfrm flipV="1">
            <a:off x="7846698" y="2578100"/>
            <a:ext cx="104771" cy="15240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8C451C0-64F3-46D1-A561-A7659C18C34D}"/>
              </a:ext>
            </a:extLst>
          </p:cNvPr>
          <p:cNvSpPr txBox="1"/>
          <p:nvPr/>
        </p:nvSpPr>
        <p:spPr>
          <a:xfrm>
            <a:off x="8204671" y="2541495"/>
            <a:ext cx="914400" cy="50958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P(t)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3420ED-2E92-4A09-A0E7-5145F367DEC7}"/>
              </a:ext>
            </a:extLst>
          </p:cNvPr>
          <p:cNvSpPr txBox="1"/>
          <p:nvPr/>
        </p:nvSpPr>
        <p:spPr>
          <a:xfrm>
            <a:off x="7245032" y="2210683"/>
            <a:ext cx="914400" cy="50958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u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E9F2FA3-83A5-441A-B2E9-790196ED124E}"/>
              </a:ext>
            </a:extLst>
          </p:cNvPr>
          <p:cNvCxnSpPr>
            <a:cxnSpLocks/>
          </p:cNvCxnSpPr>
          <p:nvPr/>
        </p:nvCxnSpPr>
        <p:spPr>
          <a:xfrm flipH="1">
            <a:off x="7594285" y="3815640"/>
            <a:ext cx="504825" cy="70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41503C4-ABF8-455F-8D60-48FA8E08F8C7}"/>
              </a:ext>
            </a:extLst>
          </p:cNvPr>
          <p:cNvCxnSpPr>
            <a:cxnSpLocks/>
          </p:cNvCxnSpPr>
          <p:nvPr/>
        </p:nvCxnSpPr>
        <p:spPr>
          <a:xfrm flipH="1">
            <a:off x="5686105" y="3815640"/>
            <a:ext cx="504825" cy="70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C6AC597-E626-4763-A33D-6261AAECB22E}"/>
              </a:ext>
            </a:extLst>
          </p:cNvPr>
          <p:cNvCxnSpPr>
            <a:cxnSpLocks/>
          </p:cNvCxnSpPr>
          <p:nvPr/>
        </p:nvCxnSpPr>
        <p:spPr>
          <a:xfrm>
            <a:off x="6363651" y="3238500"/>
            <a:ext cx="0" cy="805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0EFEA3D-B349-47A3-8788-CB67CF532120}"/>
              </a:ext>
            </a:extLst>
          </p:cNvPr>
          <p:cNvCxnSpPr>
            <a:cxnSpLocks/>
          </p:cNvCxnSpPr>
          <p:nvPr/>
        </p:nvCxnSpPr>
        <p:spPr>
          <a:xfrm>
            <a:off x="7245032" y="4043680"/>
            <a:ext cx="0" cy="8317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770CCE-6863-48DE-B24D-EBCCEFB4AE3C}"/>
              </a:ext>
            </a:extLst>
          </p:cNvPr>
          <p:cNvCxnSpPr>
            <a:cxnSpLocks/>
          </p:cNvCxnSpPr>
          <p:nvPr/>
        </p:nvCxnSpPr>
        <p:spPr>
          <a:xfrm>
            <a:off x="6363651" y="4043680"/>
            <a:ext cx="3417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7473212-68D6-4485-B782-5A1861822555}"/>
              </a:ext>
            </a:extLst>
          </p:cNvPr>
          <p:cNvCxnSpPr>
            <a:cxnSpLocks/>
          </p:cNvCxnSpPr>
          <p:nvPr/>
        </p:nvCxnSpPr>
        <p:spPr>
          <a:xfrm>
            <a:off x="6867999" y="4043680"/>
            <a:ext cx="3770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B72ED6C-C1B8-4764-A651-578C2A77D0C7}"/>
              </a:ext>
            </a:extLst>
          </p:cNvPr>
          <p:cNvCxnSpPr>
            <a:cxnSpLocks/>
          </p:cNvCxnSpPr>
          <p:nvPr/>
        </p:nvCxnSpPr>
        <p:spPr>
          <a:xfrm flipV="1">
            <a:off x="6872285" y="3974941"/>
            <a:ext cx="0" cy="132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DD60A4E-54EA-4312-AB8E-8ACE0C4F8343}"/>
              </a:ext>
            </a:extLst>
          </p:cNvPr>
          <p:cNvCxnSpPr>
            <a:cxnSpLocks/>
          </p:cNvCxnSpPr>
          <p:nvPr/>
        </p:nvCxnSpPr>
        <p:spPr>
          <a:xfrm flipV="1">
            <a:off x="6705439" y="3853657"/>
            <a:ext cx="0" cy="3976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28F0127-FEEF-48EC-9FEF-9D65DC14629F}"/>
              </a:ext>
            </a:extLst>
          </p:cNvPr>
          <p:cNvCxnSpPr>
            <a:cxnSpLocks/>
          </p:cNvCxnSpPr>
          <p:nvPr/>
        </p:nvCxnSpPr>
        <p:spPr>
          <a:xfrm>
            <a:off x="6705439" y="3853657"/>
            <a:ext cx="2244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34A91F0-A91B-4141-B056-5F1872CEB1CB}"/>
              </a:ext>
            </a:extLst>
          </p:cNvPr>
          <p:cNvCxnSpPr>
            <a:cxnSpLocks/>
          </p:cNvCxnSpPr>
          <p:nvPr/>
        </p:nvCxnSpPr>
        <p:spPr>
          <a:xfrm>
            <a:off x="6705439" y="4248945"/>
            <a:ext cx="22447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A71ACD2-7460-40AD-AF17-9EEBAA152545}"/>
              </a:ext>
            </a:extLst>
          </p:cNvPr>
          <p:cNvCxnSpPr>
            <a:cxnSpLocks/>
          </p:cNvCxnSpPr>
          <p:nvPr/>
        </p:nvCxnSpPr>
        <p:spPr>
          <a:xfrm flipH="1">
            <a:off x="6498908" y="3753226"/>
            <a:ext cx="504825" cy="70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89E3D3A-F81C-420A-9083-E79C5D5C6D3C}"/>
              </a:ext>
            </a:extLst>
          </p:cNvPr>
          <p:cNvCxnSpPr>
            <a:cxnSpLocks/>
          </p:cNvCxnSpPr>
          <p:nvPr/>
        </p:nvCxnSpPr>
        <p:spPr>
          <a:xfrm flipH="1">
            <a:off x="6615586" y="3079238"/>
            <a:ext cx="504825" cy="70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8B4DA49-12FB-454A-BCBC-7EAA318C5210}"/>
              </a:ext>
            </a:extLst>
          </p:cNvPr>
          <p:cNvSpPr txBox="1"/>
          <p:nvPr/>
        </p:nvSpPr>
        <p:spPr>
          <a:xfrm>
            <a:off x="7749857" y="3806918"/>
            <a:ext cx="1489071" cy="50958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0.5F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7ECB85-731C-41B9-8B1C-F956478068BA}"/>
              </a:ext>
            </a:extLst>
          </p:cNvPr>
          <p:cNvSpPr txBox="1"/>
          <p:nvPr/>
        </p:nvSpPr>
        <p:spPr>
          <a:xfrm>
            <a:off x="4680196" y="3272630"/>
            <a:ext cx="1489071" cy="50958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0.5F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5937BC-333A-4EA6-B222-014E6A5F1E88}"/>
              </a:ext>
            </a:extLst>
          </p:cNvPr>
          <p:cNvSpPr txBox="1"/>
          <p:nvPr/>
        </p:nvSpPr>
        <p:spPr>
          <a:xfrm>
            <a:off x="5820260" y="2460762"/>
            <a:ext cx="1489071" cy="50958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i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63673E-CAE8-438B-86B7-2CC6837C44D0}"/>
              </a:ext>
            </a:extLst>
          </p:cNvPr>
          <p:cNvSpPr txBox="1"/>
          <p:nvPr/>
        </p:nvSpPr>
        <p:spPr>
          <a:xfrm>
            <a:off x="5820260" y="4273188"/>
            <a:ext cx="1489071" cy="50958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2800" dirty="0" err="1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</a:t>
            </a:r>
            <a:r>
              <a:rPr lang="en-US" sz="2800" baseline="-25000" dirty="0" err="1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E22816C-A61A-41B0-BD27-36EA2A3CDE0B}"/>
              </a:ext>
            </a:extLst>
          </p:cNvPr>
          <p:cNvSpPr txBox="1"/>
          <p:nvPr/>
        </p:nvSpPr>
        <p:spPr>
          <a:xfrm>
            <a:off x="5159847" y="5934432"/>
            <a:ext cx="3814767" cy="57299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i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 + </a:t>
            </a:r>
            <a:r>
              <a:rPr lang="en-US" sz="2800" dirty="0" err="1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</a:t>
            </a:r>
            <a:r>
              <a:rPr lang="en-US" sz="2800" baseline="-25000" dirty="0" err="1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 + F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 = P(t)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B2B8F5-539B-4BF5-BE03-FF4C0E13BAA9}"/>
              </a:ext>
            </a:extLst>
          </p:cNvPr>
          <p:cNvSpPr txBox="1"/>
          <p:nvPr/>
        </p:nvSpPr>
        <p:spPr>
          <a:xfrm>
            <a:off x="5159847" y="5249031"/>
            <a:ext cx="3814767" cy="57299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Equation of equilibrium: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142B21B-9084-43FC-81C5-F785D647FC78}"/>
              </a:ext>
            </a:extLst>
          </p:cNvPr>
          <p:cNvSpPr/>
          <p:nvPr/>
        </p:nvSpPr>
        <p:spPr>
          <a:xfrm>
            <a:off x="1146332" y="2930877"/>
            <a:ext cx="2254250" cy="3076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F685F56-7753-49C4-B58E-DA8FB8084C3A}"/>
              </a:ext>
            </a:extLst>
          </p:cNvPr>
          <p:cNvSpPr/>
          <p:nvPr/>
        </p:nvSpPr>
        <p:spPr>
          <a:xfrm>
            <a:off x="946307" y="3238500"/>
            <a:ext cx="419100" cy="1651000"/>
          </a:xfrm>
          <a:custGeom>
            <a:avLst/>
            <a:gdLst>
              <a:gd name="connsiteX0" fmla="*/ 0 w 419100"/>
              <a:gd name="connsiteY0" fmla="*/ 1651000 h 1651000"/>
              <a:gd name="connsiteX1" fmla="*/ 88900 w 419100"/>
              <a:gd name="connsiteY1" fmla="*/ 1130300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88900 w 419100"/>
              <a:gd name="connsiteY1" fmla="*/ 1130300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93662 w 419100"/>
              <a:gd name="connsiteY1" fmla="*/ 1096963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93662 w 419100"/>
              <a:gd name="connsiteY1" fmla="*/ 1096963 h 1651000"/>
              <a:gd name="connsiteX2" fmla="*/ 363537 w 419100"/>
              <a:gd name="connsiteY2" fmla="*/ 627062 h 1651000"/>
              <a:gd name="connsiteX3" fmla="*/ 419100 w 419100"/>
              <a:gd name="connsiteY3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651000">
                <a:moveTo>
                  <a:pt x="0" y="1651000"/>
                </a:moveTo>
                <a:cubicBezTo>
                  <a:pt x="4233" y="1263650"/>
                  <a:pt x="33073" y="1267619"/>
                  <a:pt x="93662" y="1096963"/>
                </a:cubicBezTo>
                <a:cubicBezTo>
                  <a:pt x="154252" y="926307"/>
                  <a:pt x="308504" y="815445"/>
                  <a:pt x="363537" y="627062"/>
                </a:cubicBezTo>
                <a:cubicBezTo>
                  <a:pt x="418570" y="438679"/>
                  <a:pt x="410633" y="105833"/>
                  <a:pt x="419100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29698D0C-0EDD-4C90-AC33-360F30597060}"/>
              </a:ext>
            </a:extLst>
          </p:cNvPr>
          <p:cNvSpPr/>
          <p:nvPr/>
        </p:nvSpPr>
        <p:spPr>
          <a:xfrm>
            <a:off x="2819558" y="3238500"/>
            <a:ext cx="419100" cy="1651000"/>
          </a:xfrm>
          <a:custGeom>
            <a:avLst/>
            <a:gdLst>
              <a:gd name="connsiteX0" fmla="*/ 0 w 419100"/>
              <a:gd name="connsiteY0" fmla="*/ 1651000 h 1651000"/>
              <a:gd name="connsiteX1" fmla="*/ 88900 w 419100"/>
              <a:gd name="connsiteY1" fmla="*/ 1130300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88900 w 419100"/>
              <a:gd name="connsiteY1" fmla="*/ 1130300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93662 w 419100"/>
              <a:gd name="connsiteY1" fmla="*/ 1096963 h 1651000"/>
              <a:gd name="connsiteX2" fmla="*/ 368300 w 419100"/>
              <a:gd name="connsiteY2" fmla="*/ 660400 h 1651000"/>
              <a:gd name="connsiteX3" fmla="*/ 419100 w 419100"/>
              <a:gd name="connsiteY3" fmla="*/ 0 h 1651000"/>
              <a:gd name="connsiteX0" fmla="*/ 0 w 419100"/>
              <a:gd name="connsiteY0" fmla="*/ 1651000 h 1651000"/>
              <a:gd name="connsiteX1" fmla="*/ 93662 w 419100"/>
              <a:gd name="connsiteY1" fmla="*/ 1096963 h 1651000"/>
              <a:gd name="connsiteX2" fmla="*/ 363537 w 419100"/>
              <a:gd name="connsiteY2" fmla="*/ 627062 h 1651000"/>
              <a:gd name="connsiteX3" fmla="*/ 419100 w 419100"/>
              <a:gd name="connsiteY3" fmla="*/ 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" h="1651000">
                <a:moveTo>
                  <a:pt x="0" y="1651000"/>
                </a:moveTo>
                <a:cubicBezTo>
                  <a:pt x="4233" y="1263650"/>
                  <a:pt x="33073" y="1267619"/>
                  <a:pt x="93662" y="1096963"/>
                </a:cubicBezTo>
                <a:cubicBezTo>
                  <a:pt x="154252" y="926307"/>
                  <a:pt x="308504" y="815445"/>
                  <a:pt x="363537" y="627062"/>
                </a:cubicBezTo>
                <a:cubicBezTo>
                  <a:pt x="418570" y="438679"/>
                  <a:pt x="410633" y="105833"/>
                  <a:pt x="419100" y="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98DB13B-1978-4804-A54A-1453571FE72A}"/>
              </a:ext>
            </a:extLst>
          </p:cNvPr>
          <p:cNvSpPr/>
          <p:nvPr/>
        </p:nvSpPr>
        <p:spPr>
          <a:xfrm>
            <a:off x="451007" y="4875389"/>
            <a:ext cx="3429000" cy="181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DBFB295-321E-4945-8365-327F3712E81A}"/>
              </a:ext>
            </a:extLst>
          </p:cNvPr>
          <p:cNvCxnSpPr>
            <a:stCxn id="70" idx="3"/>
          </p:cNvCxnSpPr>
          <p:nvPr/>
        </p:nvCxnSpPr>
        <p:spPr>
          <a:xfrm flipV="1">
            <a:off x="3400582" y="3084688"/>
            <a:ext cx="606425" cy="1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02A0965-4E59-4926-8E4F-BEA5DEA0F6CD}"/>
              </a:ext>
            </a:extLst>
          </p:cNvPr>
          <p:cNvCxnSpPr>
            <a:cxnSpLocks/>
          </p:cNvCxnSpPr>
          <p:nvPr/>
        </p:nvCxnSpPr>
        <p:spPr>
          <a:xfrm flipV="1">
            <a:off x="2819558" y="3375025"/>
            <a:ext cx="0" cy="143827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FDE75E1-051D-45A4-84B2-99F2216F9669}"/>
              </a:ext>
            </a:extLst>
          </p:cNvPr>
          <p:cNvCxnSpPr>
            <a:cxnSpLocks/>
          </p:cNvCxnSpPr>
          <p:nvPr/>
        </p:nvCxnSpPr>
        <p:spPr>
          <a:xfrm flipV="1">
            <a:off x="3225960" y="2546350"/>
            <a:ext cx="0" cy="319088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C4CA865-DD76-48F9-9426-F4F3C1C1960B}"/>
              </a:ext>
            </a:extLst>
          </p:cNvPr>
          <p:cNvCxnSpPr/>
          <p:nvPr/>
        </p:nvCxnSpPr>
        <p:spPr>
          <a:xfrm>
            <a:off x="2743358" y="2654300"/>
            <a:ext cx="581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03FB4DC-26FE-41BD-8631-1EFBB9452513}"/>
              </a:ext>
            </a:extLst>
          </p:cNvPr>
          <p:cNvCxnSpPr>
            <a:cxnSpLocks/>
          </p:cNvCxnSpPr>
          <p:nvPr/>
        </p:nvCxnSpPr>
        <p:spPr>
          <a:xfrm flipV="1">
            <a:off x="2819561" y="2546350"/>
            <a:ext cx="0" cy="319088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5068942-8F46-48B2-842B-C1DDAE62B6FC}"/>
              </a:ext>
            </a:extLst>
          </p:cNvPr>
          <p:cNvCxnSpPr>
            <a:cxnSpLocks/>
          </p:cNvCxnSpPr>
          <p:nvPr/>
        </p:nvCxnSpPr>
        <p:spPr>
          <a:xfrm flipV="1">
            <a:off x="2767172" y="2578100"/>
            <a:ext cx="104771" cy="15240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02F8B5A-5162-4521-A6CB-2C72F435F4CD}"/>
              </a:ext>
            </a:extLst>
          </p:cNvPr>
          <p:cNvCxnSpPr>
            <a:cxnSpLocks/>
          </p:cNvCxnSpPr>
          <p:nvPr/>
        </p:nvCxnSpPr>
        <p:spPr>
          <a:xfrm flipV="1">
            <a:off x="3173574" y="2578100"/>
            <a:ext cx="104771" cy="152400"/>
          </a:xfrm>
          <a:prstGeom prst="line">
            <a:avLst/>
          </a:prstGeom>
          <a:ln w="31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0D3DC0AA-7CE5-48C0-A6CF-8D534D860DD8}"/>
              </a:ext>
            </a:extLst>
          </p:cNvPr>
          <p:cNvSpPr txBox="1"/>
          <p:nvPr/>
        </p:nvSpPr>
        <p:spPr>
          <a:xfrm>
            <a:off x="3424396" y="2521738"/>
            <a:ext cx="914400" cy="50958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47B06CE-6121-4469-83DF-F1CAB561ADEC}"/>
              </a:ext>
            </a:extLst>
          </p:cNvPr>
          <p:cNvSpPr txBox="1"/>
          <p:nvPr/>
        </p:nvSpPr>
        <p:spPr>
          <a:xfrm>
            <a:off x="2571908" y="2210683"/>
            <a:ext cx="914400" cy="50958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u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6C61A8D-1B82-4BD6-9977-DE2324F33C1A}"/>
              </a:ext>
            </a:extLst>
          </p:cNvPr>
          <p:cNvCxnSpPr>
            <a:cxnSpLocks/>
          </p:cNvCxnSpPr>
          <p:nvPr/>
        </p:nvCxnSpPr>
        <p:spPr>
          <a:xfrm flipH="1">
            <a:off x="2921161" y="3815640"/>
            <a:ext cx="504825" cy="70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9107ECB-78A8-49DF-97A8-1A07C170A517}"/>
              </a:ext>
            </a:extLst>
          </p:cNvPr>
          <p:cNvCxnSpPr>
            <a:cxnSpLocks/>
          </p:cNvCxnSpPr>
          <p:nvPr/>
        </p:nvCxnSpPr>
        <p:spPr>
          <a:xfrm flipH="1">
            <a:off x="1012981" y="3815640"/>
            <a:ext cx="504825" cy="70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917E9F98-E1A9-44D8-9743-0F84018797BF}"/>
              </a:ext>
            </a:extLst>
          </p:cNvPr>
          <p:cNvSpPr txBox="1"/>
          <p:nvPr/>
        </p:nvSpPr>
        <p:spPr>
          <a:xfrm>
            <a:off x="2743358" y="4187438"/>
            <a:ext cx="1489071" cy="50958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0.5F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</a:t>
            </a:r>
            <a:endParaRPr lang="en-US" sz="2800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A4AD80E-CE17-43FE-A0DB-2D5A54A1494D}"/>
              </a:ext>
            </a:extLst>
          </p:cNvPr>
          <p:cNvSpPr txBox="1"/>
          <p:nvPr/>
        </p:nvSpPr>
        <p:spPr>
          <a:xfrm>
            <a:off x="-52780" y="3272276"/>
            <a:ext cx="1489071" cy="509587"/>
          </a:xfrm>
          <a:prstGeom prst="rect">
            <a:avLst/>
          </a:prstGeom>
          <a:noFill/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0.5F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</a:t>
            </a:r>
            <a:endParaRPr lang="en-US" sz="2800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7EDE381-B72F-4F24-8A96-C4D4B7FA5FA3}"/>
              </a:ext>
            </a:extLst>
          </p:cNvPr>
          <p:cNvSpPr txBox="1"/>
          <p:nvPr/>
        </p:nvSpPr>
        <p:spPr>
          <a:xfrm>
            <a:off x="461323" y="5934432"/>
            <a:ext cx="3814767" cy="57299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 = P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E5066F8-75D2-4D56-A025-339BE38EF72B}"/>
              </a:ext>
            </a:extLst>
          </p:cNvPr>
          <p:cNvSpPr txBox="1"/>
          <p:nvPr/>
        </p:nvSpPr>
        <p:spPr>
          <a:xfrm>
            <a:off x="258123" y="5249031"/>
            <a:ext cx="3814767" cy="57299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Equation of equilibrium: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D1529B0-B3FC-45FE-959A-20EFA0E80CA9}"/>
              </a:ext>
            </a:extLst>
          </p:cNvPr>
          <p:cNvCxnSpPr>
            <a:cxnSpLocks/>
          </p:cNvCxnSpPr>
          <p:nvPr/>
        </p:nvCxnSpPr>
        <p:spPr>
          <a:xfrm>
            <a:off x="4584700" y="1752183"/>
            <a:ext cx="0" cy="483667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91A35EF7-AFE3-4614-895C-77D63DB6C110}"/>
              </a:ext>
            </a:extLst>
          </p:cNvPr>
          <p:cNvSpPr txBox="1"/>
          <p:nvPr/>
        </p:nvSpPr>
        <p:spPr>
          <a:xfrm>
            <a:off x="6219749" y="1688394"/>
            <a:ext cx="1649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C00000"/>
                </a:solidFill>
              </a:rPr>
              <a:t>Dynamic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C437D98-043B-4785-B465-9719A4F6AFDD}"/>
              </a:ext>
            </a:extLst>
          </p:cNvPr>
          <p:cNvSpPr txBox="1"/>
          <p:nvPr/>
        </p:nvSpPr>
        <p:spPr>
          <a:xfrm>
            <a:off x="1457098" y="1688394"/>
            <a:ext cx="164940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C00000"/>
                </a:solidFill>
              </a:rPr>
              <a:t>Static</a:t>
            </a:r>
          </a:p>
        </p:txBody>
      </p:sp>
    </p:spTree>
    <p:extLst>
      <p:ext uri="{BB962C8B-B14F-4D97-AF65-F5344CB8AC3E}">
        <p14:creationId xmlns:p14="http://schemas.microsoft.com/office/powerpoint/2010/main" val="7823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5" grpId="0" animBg="1"/>
      <p:bldP spid="32" grpId="0"/>
      <p:bldP spid="33" grpId="0"/>
      <p:bldP spid="61" grpId="0"/>
      <p:bldP spid="62" grpId="0"/>
      <p:bldP spid="63" grpId="0"/>
      <p:bldP spid="64" grpId="0"/>
      <p:bldP spid="65" grpId="0"/>
      <p:bldP spid="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D0A-9E5D-475F-9AFD-4A64F2B4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EB3181-A5B9-4FF0-AFD6-D69C85BAC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63" y="1127405"/>
            <a:ext cx="8778875" cy="4790516"/>
          </a:xfrm>
        </p:spPr>
      </p:pic>
    </p:spTree>
    <p:extLst>
      <p:ext uri="{BB962C8B-B14F-4D97-AF65-F5344CB8AC3E}">
        <p14:creationId xmlns:p14="http://schemas.microsoft.com/office/powerpoint/2010/main" val="1220736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D0A-9E5D-475F-9AFD-4A64F2B4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3ED447-FC28-4334-A53D-7AD841103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63" y="1093933"/>
            <a:ext cx="8778875" cy="4857459"/>
          </a:xfrm>
        </p:spPr>
      </p:pic>
    </p:spTree>
    <p:extLst>
      <p:ext uri="{BB962C8B-B14F-4D97-AF65-F5344CB8AC3E}">
        <p14:creationId xmlns:p14="http://schemas.microsoft.com/office/powerpoint/2010/main" val="8096307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4D0A-9E5D-475F-9AFD-4A64F2B4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910FAE-875F-4638-9BF1-CD3F88C63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63" y="1320087"/>
            <a:ext cx="8778875" cy="4405151"/>
          </a:xfrm>
        </p:spPr>
      </p:pic>
    </p:spTree>
    <p:extLst>
      <p:ext uri="{BB962C8B-B14F-4D97-AF65-F5344CB8AC3E}">
        <p14:creationId xmlns:p14="http://schemas.microsoft.com/office/powerpoint/2010/main" val="1108987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42D17-EA02-4EEC-A047-2885A819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motion selection and scaling for NLRHA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C3EC-4C5D-49B6-87A8-E8D958BF7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nonlinear response history analysis (NLRHA)</a:t>
            </a:r>
          </a:p>
          <a:p>
            <a:endParaRPr lang="en-US" dirty="0"/>
          </a:p>
          <a:p>
            <a:r>
              <a:rPr lang="en-US" dirty="0"/>
              <a:t>General workflow for NLRHA</a:t>
            </a:r>
          </a:p>
          <a:p>
            <a:endParaRPr lang="en-US" dirty="0"/>
          </a:p>
          <a:p>
            <a:r>
              <a:rPr lang="en-US" dirty="0"/>
              <a:t>Ground motion selection and scaling criteria</a:t>
            </a:r>
          </a:p>
          <a:p>
            <a:endParaRPr lang="en-US" dirty="0"/>
          </a:p>
          <a:p>
            <a:r>
              <a:rPr lang="en-US" dirty="0"/>
              <a:t> Example</a:t>
            </a:r>
          </a:p>
        </p:txBody>
      </p:sp>
    </p:spTree>
    <p:extLst>
      <p:ext uri="{BB962C8B-B14F-4D97-AF65-F5344CB8AC3E}">
        <p14:creationId xmlns:p14="http://schemas.microsoft.com/office/powerpoint/2010/main" val="259586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7DC4-A85D-4C4C-B38D-566E478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of the dynamic equation of 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1ED3C4-5271-4C3D-BB5E-4A2A3824B428}"/>
                  </a:ext>
                </a:extLst>
              </p:cNvPr>
              <p:cNvSpPr txBox="1"/>
              <p:nvPr/>
            </p:nvSpPr>
            <p:spPr>
              <a:xfrm>
                <a:off x="182880" y="899444"/>
                <a:ext cx="8637029" cy="5339310"/>
              </a:xfrm>
              <a:prstGeom prst="rect">
                <a:avLst/>
              </a:prstGeom>
              <a:noFill/>
            </p:spPr>
            <p:txBody>
              <a:bodyPr wrap="none" rtlCol="0">
                <a:normAutofit lnSpcReduction="10000"/>
              </a:bodyPr>
              <a:lstStyle/>
              <a:p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F</a:t>
                </a:r>
                <a:r>
                  <a:rPr lang="en-US" sz="2800" baseline="-250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</a:t>
                </a:r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(t) + </a:t>
                </a:r>
                <a:r>
                  <a:rPr lang="en-US" sz="2800" dirty="0" err="1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F</a:t>
                </a:r>
                <a:r>
                  <a:rPr lang="en-US" sz="2800" baseline="-25000" dirty="0" err="1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d</a:t>
                </a:r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(t) + F</a:t>
                </a:r>
                <a:r>
                  <a:rPr lang="en-US" sz="2800" baseline="-250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s</a:t>
                </a:r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(t) = P(t)</a:t>
                </a:r>
              </a:p>
              <a:p>
                <a:endParaRPr lang="en-US" sz="28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̇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𝑘𝑢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= P(t)</a:t>
                </a:r>
              </a:p>
              <a:p>
                <a:pPr algn="ctr"/>
                <a:endParaRPr lang="en-US" sz="28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r>
                  <a:rPr lang="en-US" sz="2800" b="1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Inertial force</a:t>
                </a:r>
              </a:p>
              <a:p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F</a:t>
                </a:r>
                <a:r>
                  <a:rPr lang="en-US" sz="2800" baseline="-250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i</a:t>
                </a:r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(t)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sz="28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endParaRPr lang="en-US" sz="28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r>
                  <a:rPr lang="en-US" sz="2800" b="1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Fictitious viscous damping force</a:t>
                </a:r>
              </a:p>
              <a:p>
                <a:r>
                  <a:rPr lang="en-US" sz="2800" dirty="0" err="1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F</a:t>
                </a:r>
                <a:r>
                  <a:rPr lang="en-US" sz="2800" baseline="-25000" dirty="0" err="1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d</a:t>
                </a:r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(t)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̇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 </a:t>
                </a:r>
              </a:p>
              <a:p>
                <a:endParaRPr lang="en-US" sz="28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r>
                  <a:rPr lang="en-US" sz="2800" b="1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Force of the structure</a:t>
                </a:r>
              </a:p>
              <a:p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F</a:t>
                </a:r>
                <a:r>
                  <a:rPr lang="en-US" sz="2800" baseline="-250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s</a:t>
                </a:r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(t) =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𝑘𝑢</m:t>
                    </m:r>
                  </m:oMath>
                </a14:m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 </a:t>
                </a:r>
              </a:p>
              <a:p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(ONLY for </a:t>
                </a:r>
                <a:r>
                  <a:rPr lang="en-US" sz="2800" dirty="0">
                    <a:solidFill>
                      <a:srgbClr val="C00000"/>
                    </a:solidFill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linear</a:t>
                </a:r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systems)</a:t>
                </a:r>
              </a:p>
              <a:p>
                <a:endParaRPr lang="en-US" sz="28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:endParaRPr lang="en-US" sz="28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endParaRPr lang="en-US" sz="28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1ED3C4-5271-4C3D-BB5E-4A2A3824B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99444"/>
                <a:ext cx="8637029" cy="5339310"/>
              </a:xfrm>
              <a:prstGeom prst="rect">
                <a:avLst/>
              </a:prstGeom>
              <a:blipFill>
                <a:blip r:embed="rId2"/>
                <a:stretch>
                  <a:fillRect l="-1411" t="-1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B86D6B-92EC-4582-BD5E-567F050CEB90}"/>
                  </a:ext>
                </a:extLst>
              </p:cNvPr>
              <p:cNvSpPr txBox="1"/>
              <p:nvPr/>
            </p:nvSpPr>
            <p:spPr>
              <a:xfrm>
                <a:off x="5116010" y="1866675"/>
                <a:ext cx="4056834" cy="1691949"/>
              </a:xfrm>
              <a:prstGeom prst="rect">
                <a:avLst/>
              </a:prstGeom>
              <a:noFill/>
            </p:spPr>
            <p:txBody>
              <a:bodyPr wrap="none" rtlCol="0">
                <a:normAutofit fontScale="92500"/>
              </a:bodyPr>
              <a:lstStyle/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System properties:</a:t>
                </a:r>
              </a:p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m, </a:t>
                </a:r>
                <a:r>
                  <a:rPr lang="en-US" sz="2800" dirty="0">
                    <a:solidFill>
                      <a:srgbClr val="C00000"/>
                    </a:solidFill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  <a:sym typeface="Symbol" panose="05050102010706020507" pitchFamily="18" charset="2"/>
                  </a:rPr>
                  <a:t>, k, …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𝑇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=2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B86D6B-92EC-4582-BD5E-567F050CE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10" y="1866675"/>
                <a:ext cx="4056834" cy="1691949"/>
              </a:xfrm>
              <a:prstGeom prst="rect">
                <a:avLst/>
              </a:prstGeom>
              <a:blipFill>
                <a:blip r:embed="rId3"/>
                <a:stretch>
                  <a:fillRect t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677A891-E7AF-44EA-925D-CAA69E4061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5845" y="3838822"/>
            <a:ext cx="3217164" cy="2119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E79E9-5605-4F8B-AA90-02471DAC52A7}"/>
              </a:ext>
            </a:extLst>
          </p:cNvPr>
          <p:cNvSpPr txBox="1"/>
          <p:nvPr/>
        </p:nvSpPr>
        <p:spPr>
          <a:xfrm>
            <a:off x="6895088" y="5690701"/>
            <a:ext cx="906494" cy="535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en-US" sz="15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  <a:sym typeface="Symbol" panose="05050102010706020507" pitchFamily="18" charset="2"/>
              </a:rPr>
              <a:t>Period, </a:t>
            </a:r>
            <a:r>
              <a:rPr lang="en-US" sz="1500" i="1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  <a:sym typeface="Symbol" panose="05050102010706020507" pitchFamily="18" charset="2"/>
              </a:rPr>
              <a:t>T</a:t>
            </a:r>
            <a:endParaRPr lang="en-US" sz="1500" i="1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69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7DC4-A85D-4C4C-B38D-566E478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motion time history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ED3C4-5271-4C3D-BB5E-4A2A3824B428}"/>
              </a:ext>
            </a:extLst>
          </p:cNvPr>
          <p:cNvSpPr txBox="1"/>
          <p:nvPr/>
        </p:nvSpPr>
        <p:spPr>
          <a:xfrm>
            <a:off x="296679" y="1341054"/>
            <a:ext cx="3814767" cy="57299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i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 + </a:t>
            </a:r>
            <a:r>
              <a:rPr lang="en-US" sz="2800" dirty="0" err="1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</a:t>
            </a:r>
            <a:r>
              <a:rPr lang="en-US" sz="2800" baseline="-25000" dirty="0" err="1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 + F</a:t>
            </a:r>
            <a:r>
              <a:rPr lang="en-US" sz="28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</a:t>
            </a:r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 = 0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B8FB03C-8ADF-4564-8189-965A8CA271A7}"/>
              </a:ext>
            </a:extLst>
          </p:cNvPr>
          <p:cNvGrpSpPr/>
          <p:nvPr/>
        </p:nvGrpSpPr>
        <p:grpSpPr>
          <a:xfrm>
            <a:off x="4943168" y="660277"/>
            <a:ext cx="4017951" cy="3009058"/>
            <a:chOff x="4566625" y="598433"/>
            <a:chExt cx="4704697" cy="352336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0A5115C-5BCB-484D-9BC6-EBEB7876A7B3}"/>
                </a:ext>
              </a:extLst>
            </p:cNvPr>
            <p:cNvSpPr/>
            <p:nvPr/>
          </p:nvSpPr>
          <p:spPr>
            <a:xfrm>
              <a:off x="5851850" y="1318627"/>
              <a:ext cx="2254250" cy="30762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14C28AB-D714-4ABC-80C4-56D9B87ABDA3}"/>
                </a:ext>
              </a:extLst>
            </p:cNvPr>
            <p:cNvSpPr/>
            <p:nvPr/>
          </p:nvSpPr>
          <p:spPr>
            <a:xfrm>
              <a:off x="5651825" y="1626250"/>
              <a:ext cx="419100" cy="1651000"/>
            </a:xfrm>
            <a:custGeom>
              <a:avLst/>
              <a:gdLst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3537 w 419100"/>
                <a:gd name="connsiteY2" fmla="*/ 627062 h 1651000"/>
                <a:gd name="connsiteX3" fmla="*/ 419100 w 419100"/>
                <a:gd name="connsiteY3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51000">
                  <a:moveTo>
                    <a:pt x="0" y="1651000"/>
                  </a:moveTo>
                  <a:cubicBezTo>
                    <a:pt x="4233" y="1263650"/>
                    <a:pt x="33073" y="1267619"/>
                    <a:pt x="93662" y="1096963"/>
                  </a:cubicBezTo>
                  <a:cubicBezTo>
                    <a:pt x="154252" y="926307"/>
                    <a:pt x="308504" y="815445"/>
                    <a:pt x="363537" y="627062"/>
                  </a:cubicBezTo>
                  <a:cubicBezTo>
                    <a:pt x="418570" y="438679"/>
                    <a:pt x="410633" y="105833"/>
                    <a:pt x="41910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319561-F8BA-4084-9A0F-C6908A385A43}"/>
                </a:ext>
              </a:extLst>
            </p:cNvPr>
            <p:cNvSpPr/>
            <p:nvPr/>
          </p:nvSpPr>
          <p:spPr>
            <a:xfrm>
              <a:off x="7525076" y="1626250"/>
              <a:ext cx="419100" cy="1651000"/>
            </a:xfrm>
            <a:custGeom>
              <a:avLst/>
              <a:gdLst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3537 w 419100"/>
                <a:gd name="connsiteY2" fmla="*/ 627062 h 1651000"/>
                <a:gd name="connsiteX3" fmla="*/ 419100 w 419100"/>
                <a:gd name="connsiteY3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51000">
                  <a:moveTo>
                    <a:pt x="0" y="1651000"/>
                  </a:moveTo>
                  <a:cubicBezTo>
                    <a:pt x="4233" y="1263650"/>
                    <a:pt x="33073" y="1267619"/>
                    <a:pt x="93662" y="1096963"/>
                  </a:cubicBezTo>
                  <a:cubicBezTo>
                    <a:pt x="154252" y="926307"/>
                    <a:pt x="308504" y="815445"/>
                    <a:pt x="363537" y="627062"/>
                  </a:cubicBezTo>
                  <a:cubicBezTo>
                    <a:pt x="418570" y="438679"/>
                    <a:pt x="410633" y="105833"/>
                    <a:pt x="41910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76F916-151A-416D-B165-9D138558B4CA}"/>
                </a:ext>
              </a:extLst>
            </p:cNvPr>
            <p:cNvSpPr/>
            <p:nvPr/>
          </p:nvSpPr>
          <p:spPr>
            <a:xfrm>
              <a:off x="5156525" y="3263139"/>
              <a:ext cx="3429000" cy="1813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C9749F6-7228-4AD2-AE83-612D51EF69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1478" y="934100"/>
              <a:ext cx="0" cy="319088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F76E7D1-2BDB-4D45-8E2C-4C1758BE9482}"/>
                </a:ext>
              </a:extLst>
            </p:cNvPr>
            <p:cNvCxnSpPr>
              <a:cxnSpLocks/>
            </p:cNvCxnSpPr>
            <p:nvPr/>
          </p:nvCxnSpPr>
          <p:spPr>
            <a:xfrm>
              <a:off x="7448876" y="1042050"/>
              <a:ext cx="5810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A798641-EEA2-4B45-9707-0052EA990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079" y="934100"/>
              <a:ext cx="0" cy="319088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0215375-83BE-472F-9DFF-B352D0AF09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2690" y="965850"/>
              <a:ext cx="104771" cy="15240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AC5A66-CF88-45C0-8974-88E9865282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9092" y="965850"/>
              <a:ext cx="104771" cy="15240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85F3B4-9933-449D-94E7-F004B593E8B1}"/>
                </a:ext>
              </a:extLst>
            </p:cNvPr>
            <p:cNvSpPr txBox="1"/>
            <p:nvPr/>
          </p:nvSpPr>
          <p:spPr>
            <a:xfrm>
              <a:off x="7277426" y="598433"/>
              <a:ext cx="914400" cy="50958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u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57E409-7F92-40B2-A25C-547AD3A27D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6679" y="2203390"/>
              <a:ext cx="504825" cy="70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78609F9-A761-4A65-9E91-35C3232129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8499" y="2203390"/>
              <a:ext cx="504825" cy="70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7746182-6FD8-47DB-94EA-794E65BDD13D}"/>
                </a:ext>
              </a:extLst>
            </p:cNvPr>
            <p:cNvCxnSpPr>
              <a:cxnSpLocks/>
            </p:cNvCxnSpPr>
            <p:nvPr/>
          </p:nvCxnSpPr>
          <p:spPr>
            <a:xfrm>
              <a:off x="6396045" y="1626250"/>
              <a:ext cx="0" cy="8051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FDE4E1-A7D1-4381-AFE2-6A21FA11EC95}"/>
                </a:ext>
              </a:extLst>
            </p:cNvPr>
            <p:cNvCxnSpPr>
              <a:cxnSpLocks/>
            </p:cNvCxnSpPr>
            <p:nvPr/>
          </p:nvCxnSpPr>
          <p:spPr>
            <a:xfrm>
              <a:off x="7277426" y="2431430"/>
              <a:ext cx="0" cy="831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F06285F-2260-4ABA-B95D-68DA3C91B1C0}"/>
                </a:ext>
              </a:extLst>
            </p:cNvPr>
            <p:cNvCxnSpPr>
              <a:cxnSpLocks/>
            </p:cNvCxnSpPr>
            <p:nvPr/>
          </p:nvCxnSpPr>
          <p:spPr>
            <a:xfrm>
              <a:off x="6396045" y="2431430"/>
              <a:ext cx="3417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42C154-0767-421F-9D44-64D649801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00393" y="2431430"/>
              <a:ext cx="37703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DB5EA8-50D1-4FEE-A41A-118F845128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4679" y="2362691"/>
              <a:ext cx="0" cy="1320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EA5073F-038F-4767-A6DC-F57ED1266E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7833" y="2241407"/>
              <a:ext cx="0" cy="3976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192867-59DB-4D47-A9DF-01E895227D8D}"/>
                </a:ext>
              </a:extLst>
            </p:cNvPr>
            <p:cNvCxnSpPr>
              <a:cxnSpLocks/>
            </p:cNvCxnSpPr>
            <p:nvPr/>
          </p:nvCxnSpPr>
          <p:spPr>
            <a:xfrm>
              <a:off x="6737833" y="2241407"/>
              <a:ext cx="2244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7E08D4-3F39-46BA-8C31-AB788D670520}"/>
                </a:ext>
              </a:extLst>
            </p:cNvPr>
            <p:cNvCxnSpPr>
              <a:cxnSpLocks/>
            </p:cNvCxnSpPr>
            <p:nvPr/>
          </p:nvCxnSpPr>
          <p:spPr>
            <a:xfrm>
              <a:off x="6737833" y="2636695"/>
              <a:ext cx="2244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31CEA00-B2D0-4787-9692-15530DE203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1302" y="2140976"/>
              <a:ext cx="504825" cy="70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38FDA50-8C44-463A-9507-DBA9C1C98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7980" y="1466988"/>
              <a:ext cx="504825" cy="70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CB0A44-B39B-4D7C-B1E9-A2A4B3AAEF52}"/>
                </a:ext>
              </a:extLst>
            </p:cNvPr>
            <p:cNvSpPr txBox="1"/>
            <p:nvPr/>
          </p:nvSpPr>
          <p:spPr>
            <a:xfrm>
              <a:off x="7782251" y="2194668"/>
              <a:ext cx="1489071" cy="50958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0.5F</a:t>
              </a:r>
              <a:r>
                <a:rPr lang="en-US" sz="22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</a:t>
              </a:r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1F3B8E-9B07-4047-8064-8F82F9A803EA}"/>
                </a:ext>
              </a:extLst>
            </p:cNvPr>
            <p:cNvSpPr txBox="1"/>
            <p:nvPr/>
          </p:nvSpPr>
          <p:spPr>
            <a:xfrm>
              <a:off x="5852654" y="848512"/>
              <a:ext cx="1489071" cy="50958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F</a:t>
              </a:r>
              <a:r>
                <a:rPr lang="en-US" sz="22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i</a:t>
              </a:r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DB7F94-5CB2-4D6C-8686-FF32C096FDE8}"/>
                </a:ext>
              </a:extLst>
            </p:cNvPr>
            <p:cNvSpPr txBox="1"/>
            <p:nvPr/>
          </p:nvSpPr>
          <p:spPr>
            <a:xfrm>
              <a:off x="5852654" y="2660938"/>
              <a:ext cx="1489071" cy="50958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 err="1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F</a:t>
              </a:r>
              <a:r>
                <a:rPr lang="en-US" sz="2200" baseline="-25000" dirty="0" err="1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d</a:t>
              </a:r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6AD541-4C30-41F6-92F9-71ADD4E8361D}"/>
                </a:ext>
              </a:extLst>
            </p:cNvPr>
            <p:cNvSpPr txBox="1"/>
            <p:nvPr/>
          </p:nvSpPr>
          <p:spPr>
            <a:xfrm>
              <a:off x="6884999" y="3612213"/>
              <a:ext cx="914400" cy="50958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u</a:t>
              </a:r>
              <a:r>
                <a:rPr lang="en-US" sz="22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B080F93-CB05-4043-9BE8-A170A4601C9C}"/>
                </a:ext>
              </a:extLst>
            </p:cNvPr>
            <p:cNvSpPr txBox="1"/>
            <p:nvPr/>
          </p:nvSpPr>
          <p:spPr>
            <a:xfrm>
              <a:off x="5021119" y="3599596"/>
              <a:ext cx="914400" cy="50958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u</a:t>
              </a:r>
              <a:r>
                <a:rPr lang="en-US" sz="22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B91A96E5-C181-457E-9AC7-774B2CA82B50}"/>
                </a:ext>
              </a:extLst>
            </p:cNvPr>
            <p:cNvGrpSpPr/>
            <p:nvPr/>
          </p:nvGrpSpPr>
          <p:grpSpPr>
            <a:xfrm rot="10800000">
              <a:off x="5139066" y="3476077"/>
              <a:ext cx="581024" cy="319088"/>
              <a:chOff x="3803419" y="3216387"/>
              <a:chExt cx="581024" cy="319088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6A0B311C-2770-4509-95F5-7DF8C3CFB5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6021" y="3216387"/>
                <a:ext cx="0" cy="319088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C402582E-6A40-4A85-9590-F04967D91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3419" y="3324337"/>
                <a:ext cx="58102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39CD1F6-15E0-40DC-8A46-F13564D2BC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9622" y="3216387"/>
                <a:ext cx="0" cy="319088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956FAE2-7138-4DB6-B5B7-17DDBF6858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7233" y="3248137"/>
                <a:ext cx="104771" cy="152400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842D6AE-5EB0-4E06-81BE-B8360F790B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3635" y="3248137"/>
                <a:ext cx="104771" cy="152400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9C43684-7E56-4796-9A2B-215EA174B8DF}"/>
                </a:ext>
              </a:extLst>
            </p:cNvPr>
            <p:cNvGrpSpPr/>
            <p:nvPr/>
          </p:nvGrpSpPr>
          <p:grpSpPr>
            <a:xfrm rot="10800000">
              <a:off x="7045655" y="3476077"/>
              <a:ext cx="581024" cy="319088"/>
              <a:chOff x="3803419" y="3216387"/>
              <a:chExt cx="581024" cy="319088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919BD1BD-E5EC-40F2-8A3D-4C9B062D72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6021" y="3216387"/>
                <a:ext cx="0" cy="319088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FE6EEE5-B71B-4C1D-A3CC-C014BADC0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3419" y="3324337"/>
                <a:ext cx="58102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4FD9BC7C-3F48-484D-AAEC-7180461108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9622" y="3216387"/>
                <a:ext cx="0" cy="319088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35838B1F-3C1F-4790-9D45-8B9D2652E4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7233" y="3248137"/>
                <a:ext cx="104771" cy="152400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CDCD643E-58DD-4808-8141-DA13671750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3635" y="3248137"/>
                <a:ext cx="104771" cy="152400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D9FB039-F7CE-49B6-85F5-64BDEAAA0F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6304" y="1626250"/>
              <a:ext cx="0" cy="158765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62E58C8-900E-49B5-A6D5-4C02DA67C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7487" y="1626250"/>
              <a:ext cx="0" cy="163688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07BC8DE-9840-4208-9240-BD1719ED1248}"/>
                </a:ext>
              </a:extLst>
            </p:cNvPr>
            <p:cNvSpPr/>
            <p:nvPr/>
          </p:nvSpPr>
          <p:spPr>
            <a:xfrm>
              <a:off x="5051597" y="1319817"/>
              <a:ext cx="2254250" cy="307623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1ED2EE2-77BA-46B0-94A5-5A6F5C071431}"/>
                </a:ext>
              </a:extLst>
            </p:cNvPr>
            <p:cNvSpPr txBox="1"/>
            <p:nvPr/>
          </p:nvSpPr>
          <p:spPr>
            <a:xfrm>
              <a:off x="4566625" y="1675464"/>
              <a:ext cx="1489071" cy="509587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0.5F</a:t>
              </a:r>
              <a:r>
                <a:rPr lang="en-US" sz="22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</a:t>
              </a:r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377764B-4D17-4FCF-A2B9-A938B4ADE6FD}"/>
                  </a:ext>
                </a:extLst>
              </p:cNvPr>
              <p:cNvSpPr txBox="1"/>
              <p:nvPr/>
            </p:nvSpPr>
            <p:spPr>
              <a:xfrm>
                <a:off x="296679" y="2263834"/>
                <a:ext cx="3977537" cy="572995"/>
              </a:xfrm>
              <a:prstGeom prst="rect">
                <a:avLst/>
              </a:prstGeom>
              <a:noFill/>
            </p:spPr>
            <p:txBody>
              <a:bodyPr wrap="none" rtlCol="0">
                <a:normAutofit lnSpcReduction="1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𝑚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̇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+ F</a:t>
                </a:r>
                <a:r>
                  <a:rPr lang="en-US" sz="2800" baseline="-250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s</a:t>
                </a:r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(t) = 0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377764B-4D17-4FCF-A2B9-A938B4ADE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79" y="2263834"/>
                <a:ext cx="3977537" cy="572995"/>
              </a:xfrm>
              <a:prstGeom prst="rect">
                <a:avLst/>
              </a:prstGeom>
              <a:blipFill>
                <a:blip r:embed="rId2"/>
                <a:stretch>
                  <a:fillRect t="-10638" r="-3067" b="-20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695CBE-F44C-4A76-AF8D-288349777113}"/>
                  </a:ext>
                </a:extLst>
              </p:cNvPr>
              <p:cNvSpPr txBox="1"/>
              <p:nvPr/>
            </p:nvSpPr>
            <p:spPr>
              <a:xfrm>
                <a:off x="404033" y="4793771"/>
                <a:ext cx="3814767" cy="572995"/>
              </a:xfrm>
              <a:prstGeom prst="rect">
                <a:avLst/>
              </a:prstGeom>
              <a:noFill/>
            </p:spPr>
            <p:txBody>
              <a:bodyPr wrap="none" rtlCol="0"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acc>
                      <m:accPr>
                        <m:chr m:val="̇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 + F</a:t>
                </a:r>
                <a:r>
                  <a:rPr lang="en-US" sz="2800" baseline="-250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s</a:t>
                </a:r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(t) = -</a:t>
                </a:r>
                <a:r>
                  <a:rPr lang="en-US" sz="2800" dirty="0">
                    <a:ea typeface="CMU Sans Serif" panose="02000603000000000000" pitchFamily="2" charset="0"/>
                    <a:cs typeface="CMU Sans Serif" panose="02000603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MU Sans Serif" panose="02000603000000000000" pitchFamily="2" charset="0"/>
                        <a:cs typeface="CMU Sans Serif" panose="02000603000000000000" pitchFamily="2" charset="0"/>
                      </a:rPr>
                      <m:t>𝑚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8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8695CBE-F44C-4A76-AF8D-288349777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33" y="4793771"/>
                <a:ext cx="3814767" cy="572995"/>
              </a:xfrm>
              <a:prstGeom prst="rect">
                <a:avLst/>
              </a:prstGeom>
              <a:blipFill>
                <a:blip r:embed="rId3"/>
                <a:stretch>
                  <a:fillRect t="-9574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29BA641-574E-4372-BE5A-451FE281587E}"/>
              </a:ext>
            </a:extLst>
          </p:cNvPr>
          <p:cNvGrpSpPr/>
          <p:nvPr/>
        </p:nvGrpSpPr>
        <p:grpSpPr>
          <a:xfrm>
            <a:off x="4625799" y="3626031"/>
            <a:ext cx="4093939" cy="2430597"/>
            <a:chOff x="4724583" y="3788618"/>
            <a:chExt cx="4093939" cy="243059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3DE0D26-5C33-43F3-AA70-BD399E755883}"/>
                </a:ext>
              </a:extLst>
            </p:cNvPr>
            <p:cNvSpPr/>
            <p:nvPr/>
          </p:nvSpPr>
          <p:spPr>
            <a:xfrm>
              <a:off x="5693123" y="4403685"/>
              <a:ext cx="1925197" cy="262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CA0AEC0-D53C-4D7C-867D-18B89005A2A1}"/>
                </a:ext>
              </a:extLst>
            </p:cNvPr>
            <p:cNvSpPr/>
            <p:nvPr/>
          </p:nvSpPr>
          <p:spPr>
            <a:xfrm>
              <a:off x="5522296" y="4666404"/>
              <a:ext cx="357924" cy="1410002"/>
            </a:xfrm>
            <a:custGeom>
              <a:avLst/>
              <a:gdLst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3537 w 419100"/>
                <a:gd name="connsiteY2" fmla="*/ 627062 h 1651000"/>
                <a:gd name="connsiteX3" fmla="*/ 419100 w 419100"/>
                <a:gd name="connsiteY3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51000">
                  <a:moveTo>
                    <a:pt x="0" y="1651000"/>
                  </a:moveTo>
                  <a:cubicBezTo>
                    <a:pt x="4233" y="1263650"/>
                    <a:pt x="33073" y="1267619"/>
                    <a:pt x="93662" y="1096963"/>
                  </a:cubicBezTo>
                  <a:cubicBezTo>
                    <a:pt x="154252" y="926307"/>
                    <a:pt x="308504" y="815445"/>
                    <a:pt x="363537" y="627062"/>
                  </a:cubicBezTo>
                  <a:cubicBezTo>
                    <a:pt x="418570" y="438679"/>
                    <a:pt x="410633" y="105833"/>
                    <a:pt x="41910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5420E49-CE10-4B8F-B522-B95218086B38}"/>
                </a:ext>
              </a:extLst>
            </p:cNvPr>
            <p:cNvSpPr/>
            <p:nvPr/>
          </p:nvSpPr>
          <p:spPr>
            <a:xfrm>
              <a:off x="7122108" y="4666404"/>
              <a:ext cx="357924" cy="1410002"/>
            </a:xfrm>
            <a:custGeom>
              <a:avLst/>
              <a:gdLst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3537 w 419100"/>
                <a:gd name="connsiteY2" fmla="*/ 627062 h 1651000"/>
                <a:gd name="connsiteX3" fmla="*/ 419100 w 419100"/>
                <a:gd name="connsiteY3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51000">
                  <a:moveTo>
                    <a:pt x="0" y="1651000"/>
                  </a:moveTo>
                  <a:cubicBezTo>
                    <a:pt x="4233" y="1263650"/>
                    <a:pt x="33073" y="1267619"/>
                    <a:pt x="93662" y="1096963"/>
                  </a:cubicBezTo>
                  <a:cubicBezTo>
                    <a:pt x="154252" y="926307"/>
                    <a:pt x="308504" y="815445"/>
                    <a:pt x="363537" y="627062"/>
                  </a:cubicBezTo>
                  <a:cubicBezTo>
                    <a:pt x="418570" y="438679"/>
                    <a:pt x="410633" y="105833"/>
                    <a:pt x="41910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8CE014-0CC2-4578-84FC-77A76A926617}"/>
                </a:ext>
              </a:extLst>
            </p:cNvPr>
            <p:cNvSpPr/>
            <p:nvPr/>
          </p:nvSpPr>
          <p:spPr>
            <a:xfrm>
              <a:off x="5446961" y="6064355"/>
              <a:ext cx="2928468" cy="1548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016CE4A-9A8C-43BE-A2BD-DFC295D4B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9187" y="4075287"/>
              <a:ext cx="0" cy="27251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8AAE22A-4668-4799-89F2-AE7CE0ADCEA5}"/>
                </a:ext>
              </a:extLst>
            </p:cNvPr>
            <p:cNvCxnSpPr>
              <a:cxnSpLocks/>
            </p:cNvCxnSpPr>
            <p:nvPr/>
          </p:nvCxnSpPr>
          <p:spPr>
            <a:xfrm>
              <a:off x="7057031" y="4167480"/>
              <a:ext cx="4962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5292A6D-00A8-4930-AC04-761FA78290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2110" y="4075287"/>
              <a:ext cx="0" cy="27251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1001F29-DEA6-488B-A9F4-5DDAF0F26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7369" y="4102403"/>
              <a:ext cx="89478" cy="130154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F18ED11-9EA0-417B-A888-1A9A2AD180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4448" y="4102403"/>
              <a:ext cx="89478" cy="130154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75178A0-4ABE-493E-91E4-7C079017FA10}"/>
                </a:ext>
              </a:extLst>
            </p:cNvPr>
            <p:cNvSpPr txBox="1"/>
            <p:nvPr/>
          </p:nvSpPr>
          <p:spPr>
            <a:xfrm>
              <a:off x="7258273" y="3788618"/>
              <a:ext cx="780925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u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BA2DEB6-E230-44D4-8963-4BEA2A3826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9515" y="5130328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F586C89-A478-47DD-ACB6-7803F5559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6732" y="5130931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64B2BA9-5459-4FEF-8F69-F2CD80928F23}"/>
                </a:ext>
              </a:extLst>
            </p:cNvPr>
            <p:cNvCxnSpPr>
              <a:cxnSpLocks/>
            </p:cNvCxnSpPr>
            <p:nvPr/>
          </p:nvCxnSpPr>
          <p:spPr>
            <a:xfrm>
              <a:off x="6157882" y="4661641"/>
              <a:ext cx="0" cy="687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86559A8-3FEC-4E93-B52A-C6D32C8F1FFB}"/>
                </a:ext>
              </a:extLst>
            </p:cNvPr>
            <p:cNvCxnSpPr>
              <a:cxnSpLocks/>
            </p:cNvCxnSpPr>
            <p:nvPr/>
          </p:nvCxnSpPr>
          <p:spPr>
            <a:xfrm>
              <a:off x="6910607" y="5354051"/>
              <a:ext cx="0" cy="710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ABAB623-FA20-4C7D-A557-B519E25B5BA6}"/>
                </a:ext>
              </a:extLst>
            </p:cNvPr>
            <p:cNvCxnSpPr>
              <a:cxnSpLocks/>
            </p:cNvCxnSpPr>
            <p:nvPr/>
          </p:nvCxnSpPr>
          <p:spPr>
            <a:xfrm>
              <a:off x="6157882" y="5354051"/>
              <a:ext cx="2918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E8E2281-B4EC-43AD-9233-4AE284229C92}"/>
                </a:ext>
              </a:extLst>
            </p:cNvPr>
            <p:cNvCxnSpPr>
              <a:cxnSpLocks/>
            </p:cNvCxnSpPr>
            <p:nvPr/>
          </p:nvCxnSpPr>
          <p:spPr>
            <a:xfrm>
              <a:off x="6588610" y="5354051"/>
              <a:ext cx="3219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6CA5F50-DFE4-4BD2-996D-6409FB9BEE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2270" y="5295346"/>
              <a:ext cx="0" cy="112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F642063-9CE7-439D-86EB-66FE64A3C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9779" y="5191766"/>
              <a:ext cx="0" cy="3396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910698B-C10A-4C05-89FC-E3D3E6067455}"/>
                </a:ext>
              </a:extLst>
            </p:cNvPr>
            <p:cNvCxnSpPr>
              <a:cxnSpLocks/>
            </p:cNvCxnSpPr>
            <p:nvPr/>
          </p:nvCxnSpPr>
          <p:spPr>
            <a:xfrm>
              <a:off x="6449779" y="5191766"/>
              <a:ext cx="1917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883897A-E62F-44F2-BD53-6C2BEAD280CA}"/>
                </a:ext>
              </a:extLst>
            </p:cNvPr>
            <p:cNvCxnSpPr>
              <a:cxnSpLocks/>
            </p:cNvCxnSpPr>
            <p:nvPr/>
          </p:nvCxnSpPr>
          <p:spPr>
            <a:xfrm>
              <a:off x="6449779" y="5529353"/>
              <a:ext cx="1917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59221A3-41DD-4056-A8AB-525E0C6FE8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3395" y="5105995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93D797E8-F7B9-4D45-AFEB-571FDA160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3042" y="4530389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45137E9-89D2-441E-8140-A5BB1D2BCE42}"/>
                </a:ext>
              </a:extLst>
            </p:cNvPr>
            <p:cNvSpPr txBox="1"/>
            <p:nvPr/>
          </p:nvSpPr>
          <p:spPr>
            <a:xfrm>
              <a:off x="7129371" y="5311752"/>
              <a:ext cx="1271711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0.5F</a:t>
              </a:r>
              <a:r>
                <a:rPr lang="en-US" sz="22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</a:t>
              </a:r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55020DB-1A7F-4E05-8288-7FC58D92B0C3}"/>
                    </a:ext>
                  </a:extLst>
                </p:cNvPr>
                <p:cNvSpPr txBox="1"/>
                <p:nvPr/>
              </p:nvSpPr>
              <p:spPr>
                <a:xfrm>
                  <a:off x="5693810" y="4002193"/>
                  <a:ext cx="1271711" cy="4352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normAutofit fontScale="92500"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𝑚</m:t>
                        </m:r>
                        <m:acc>
                          <m:accPr>
                            <m:chr m:val="̈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22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endParaRPr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655020DB-1A7F-4E05-8288-7FC58D92B0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810" y="4002193"/>
                  <a:ext cx="1271711" cy="4352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B7D47B8-5150-45B2-8B44-38DBF0A60875}"/>
                </a:ext>
              </a:extLst>
            </p:cNvPr>
            <p:cNvSpPr txBox="1"/>
            <p:nvPr/>
          </p:nvSpPr>
          <p:spPr>
            <a:xfrm>
              <a:off x="5693810" y="5550057"/>
              <a:ext cx="1271711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 err="1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F</a:t>
              </a:r>
              <a:r>
                <a:rPr lang="en-US" sz="2200" baseline="-25000" dirty="0" err="1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d</a:t>
              </a:r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D634A1D-3817-486F-AA2D-6F2A95366F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9211" y="4666404"/>
              <a:ext cx="0" cy="135590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7942CAB-AC3B-46F7-A3BB-1D9CDDF68A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6105" y="4666404"/>
              <a:ext cx="0" cy="139795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68C9EFC-605C-4ADA-A184-E424F11006AF}"/>
                </a:ext>
              </a:extLst>
            </p:cNvPr>
            <p:cNvSpPr/>
            <p:nvPr/>
          </p:nvSpPr>
          <p:spPr>
            <a:xfrm>
              <a:off x="5357349" y="4404701"/>
              <a:ext cx="1925197" cy="26271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871DEEFE-824C-4AFB-A78F-2558846BCB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8320" y="4530389"/>
              <a:ext cx="50583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F7E6401A-F3FA-4B50-B795-C0C94115AB9F}"/>
                    </a:ext>
                  </a:extLst>
                </p:cNvPr>
                <p:cNvSpPr txBox="1"/>
                <p:nvPr/>
              </p:nvSpPr>
              <p:spPr>
                <a:xfrm>
                  <a:off x="8124158" y="4301191"/>
                  <a:ext cx="694364" cy="4583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F7E6401A-F3FA-4B50-B795-C0C94115AB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4158" y="4301191"/>
                  <a:ext cx="694364" cy="458395"/>
                </a:xfrm>
                <a:prstGeom prst="rect">
                  <a:avLst/>
                </a:prstGeom>
                <a:blipFill>
                  <a:blip r:embed="rId5"/>
                  <a:stretch>
                    <a:fillRect r="-2368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F31C7A4-3BC7-4957-884C-5EA581A70D5E}"/>
                </a:ext>
              </a:extLst>
            </p:cNvPr>
            <p:cNvSpPr txBox="1"/>
            <p:nvPr/>
          </p:nvSpPr>
          <p:spPr>
            <a:xfrm>
              <a:off x="4724583" y="4664404"/>
              <a:ext cx="1271711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0.5F</a:t>
              </a:r>
              <a:r>
                <a:rPr lang="en-US" sz="22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</a:t>
              </a:r>
              <a:r>
                <a:rPr lang="en-US" sz="22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E0DD6E60-05F2-4A79-A35C-2A034DBCFBF7}"/>
              </a:ext>
            </a:extLst>
          </p:cNvPr>
          <p:cNvSpPr txBox="1"/>
          <p:nvPr/>
        </p:nvSpPr>
        <p:spPr>
          <a:xfrm>
            <a:off x="301158" y="4100268"/>
            <a:ext cx="3814767" cy="57299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Equivalent system:</a:t>
            </a:r>
          </a:p>
        </p:txBody>
      </p:sp>
    </p:spTree>
    <p:extLst>
      <p:ext uri="{BB962C8B-B14F-4D97-AF65-F5344CB8AC3E}">
        <p14:creationId xmlns:p14="http://schemas.microsoft.com/office/powerpoint/2010/main" val="16202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7DC4-A85D-4C4C-B38D-566E478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the vibration period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ABCB1C-60AA-4E42-A55C-38706AEFA040}"/>
              </a:ext>
            </a:extLst>
          </p:cNvPr>
          <p:cNvGrpSpPr/>
          <p:nvPr/>
        </p:nvGrpSpPr>
        <p:grpSpPr>
          <a:xfrm>
            <a:off x="3409039" y="653612"/>
            <a:ext cx="2957036" cy="2170610"/>
            <a:chOff x="4665646" y="598433"/>
            <a:chExt cx="4605676" cy="352336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57D1F1B-5350-4DCE-8E9C-8391C821EB20}"/>
                </a:ext>
              </a:extLst>
            </p:cNvPr>
            <p:cNvSpPr/>
            <p:nvPr/>
          </p:nvSpPr>
          <p:spPr>
            <a:xfrm>
              <a:off x="5851850" y="1318627"/>
              <a:ext cx="2254250" cy="30762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4B70A16-91AF-430A-905B-203D5FAE8089}"/>
                </a:ext>
              </a:extLst>
            </p:cNvPr>
            <p:cNvSpPr/>
            <p:nvPr/>
          </p:nvSpPr>
          <p:spPr>
            <a:xfrm>
              <a:off x="5651825" y="1626250"/>
              <a:ext cx="419100" cy="1651000"/>
            </a:xfrm>
            <a:custGeom>
              <a:avLst/>
              <a:gdLst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3537 w 419100"/>
                <a:gd name="connsiteY2" fmla="*/ 627062 h 1651000"/>
                <a:gd name="connsiteX3" fmla="*/ 419100 w 419100"/>
                <a:gd name="connsiteY3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51000">
                  <a:moveTo>
                    <a:pt x="0" y="1651000"/>
                  </a:moveTo>
                  <a:cubicBezTo>
                    <a:pt x="4233" y="1263650"/>
                    <a:pt x="33073" y="1267619"/>
                    <a:pt x="93662" y="1096963"/>
                  </a:cubicBezTo>
                  <a:cubicBezTo>
                    <a:pt x="154252" y="926307"/>
                    <a:pt x="308504" y="815445"/>
                    <a:pt x="363537" y="627062"/>
                  </a:cubicBezTo>
                  <a:cubicBezTo>
                    <a:pt x="418570" y="438679"/>
                    <a:pt x="410633" y="105833"/>
                    <a:pt x="41910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2D2AD31-FBC4-4BE1-AB16-038E310A5442}"/>
                </a:ext>
              </a:extLst>
            </p:cNvPr>
            <p:cNvSpPr/>
            <p:nvPr/>
          </p:nvSpPr>
          <p:spPr>
            <a:xfrm>
              <a:off x="7525076" y="1626250"/>
              <a:ext cx="419100" cy="1651000"/>
            </a:xfrm>
            <a:custGeom>
              <a:avLst/>
              <a:gdLst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3537 w 419100"/>
                <a:gd name="connsiteY2" fmla="*/ 627062 h 1651000"/>
                <a:gd name="connsiteX3" fmla="*/ 419100 w 419100"/>
                <a:gd name="connsiteY3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51000">
                  <a:moveTo>
                    <a:pt x="0" y="1651000"/>
                  </a:moveTo>
                  <a:cubicBezTo>
                    <a:pt x="4233" y="1263650"/>
                    <a:pt x="33073" y="1267619"/>
                    <a:pt x="93662" y="1096963"/>
                  </a:cubicBezTo>
                  <a:cubicBezTo>
                    <a:pt x="154252" y="926307"/>
                    <a:pt x="308504" y="815445"/>
                    <a:pt x="363537" y="627062"/>
                  </a:cubicBezTo>
                  <a:cubicBezTo>
                    <a:pt x="418570" y="438679"/>
                    <a:pt x="410633" y="105833"/>
                    <a:pt x="41910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33483C6-A42E-4480-BD1F-87BF228F9B3A}"/>
                </a:ext>
              </a:extLst>
            </p:cNvPr>
            <p:cNvSpPr/>
            <p:nvPr/>
          </p:nvSpPr>
          <p:spPr>
            <a:xfrm>
              <a:off x="5156525" y="3263139"/>
              <a:ext cx="3429000" cy="18132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4A46DF5-5A2F-430A-B50F-2A8E1C574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31478" y="934100"/>
              <a:ext cx="0" cy="319088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1D7A1AF-3208-4289-B445-6694D3C48482}"/>
                </a:ext>
              </a:extLst>
            </p:cNvPr>
            <p:cNvCxnSpPr>
              <a:cxnSpLocks/>
            </p:cNvCxnSpPr>
            <p:nvPr/>
          </p:nvCxnSpPr>
          <p:spPr>
            <a:xfrm>
              <a:off x="7448876" y="1042050"/>
              <a:ext cx="58102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9A6A5B3-F730-49F9-99A9-D121884624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25079" y="934100"/>
              <a:ext cx="0" cy="319088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D78DCC4-E73C-4BCB-A6B2-33DE65AF1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2690" y="965850"/>
              <a:ext cx="104771" cy="15240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6B82CB4-7EA9-4B33-A9B6-FF9DF9B14D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79092" y="965850"/>
              <a:ext cx="104771" cy="15240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3276D60-7A9C-45D0-8B81-172CFCF81EC7}"/>
                </a:ext>
              </a:extLst>
            </p:cNvPr>
            <p:cNvSpPr txBox="1"/>
            <p:nvPr/>
          </p:nvSpPr>
          <p:spPr>
            <a:xfrm>
              <a:off x="7277426" y="598433"/>
              <a:ext cx="914400" cy="509587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u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3FD6BC0-C5E7-4281-9D8F-46D54ADA6F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36536" y="2203390"/>
              <a:ext cx="504825" cy="70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8496FD4-7152-4672-90E1-BD02AC847A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2442" y="2203390"/>
              <a:ext cx="504825" cy="70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32D5ED1-38CE-4244-8669-A655CDA1DEFD}"/>
                </a:ext>
              </a:extLst>
            </p:cNvPr>
            <p:cNvCxnSpPr>
              <a:cxnSpLocks/>
            </p:cNvCxnSpPr>
            <p:nvPr/>
          </p:nvCxnSpPr>
          <p:spPr>
            <a:xfrm>
              <a:off x="6396045" y="1626250"/>
              <a:ext cx="0" cy="8051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6E68F51-5AB5-4F28-82E9-B4CB181B621A}"/>
                </a:ext>
              </a:extLst>
            </p:cNvPr>
            <p:cNvCxnSpPr>
              <a:cxnSpLocks/>
            </p:cNvCxnSpPr>
            <p:nvPr/>
          </p:nvCxnSpPr>
          <p:spPr>
            <a:xfrm>
              <a:off x="7277426" y="2431430"/>
              <a:ext cx="0" cy="8317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086FC94-2641-45EB-8B5E-C4CC9A8595E2}"/>
                </a:ext>
              </a:extLst>
            </p:cNvPr>
            <p:cNvCxnSpPr>
              <a:cxnSpLocks/>
            </p:cNvCxnSpPr>
            <p:nvPr/>
          </p:nvCxnSpPr>
          <p:spPr>
            <a:xfrm>
              <a:off x="6396045" y="2431430"/>
              <a:ext cx="3417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AA5F3FE-DC7C-4751-8C3A-C2DAF4D02530}"/>
                </a:ext>
              </a:extLst>
            </p:cNvPr>
            <p:cNvCxnSpPr>
              <a:cxnSpLocks/>
            </p:cNvCxnSpPr>
            <p:nvPr/>
          </p:nvCxnSpPr>
          <p:spPr>
            <a:xfrm>
              <a:off x="6900393" y="2431430"/>
              <a:ext cx="37703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1853DB6-6AAC-4D73-8635-5403329BA6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4679" y="2362691"/>
              <a:ext cx="0" cy="13208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99D3AF4-3823-474B-8DF4-44BDF3AFD7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7833" y="2241407"/>
              <a:ext cx="0" cy="39766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B873CB-6663-4CF9-B8B5-037B0DC05FE7}"/>
                </a:ext>
              </a:extLst>
            </p:cNvPr>
            <p:cNvCxnSpPr>
              <a:cxnSpLocks/>
            </p:cNvCxnSpPr>
            <p:nvPr/>
          </p:nvCxnSpPr>
          <p:spPr>
            <a:xfrm>
              <a:off x="6737833" y="2241407"/>
              <a:ext cx="2244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B3CBE65-571A-4989-B221-DB05371A1139}"/>
                </a:ext>
              </a:extLst>
            </p:cNvPr>
            <p:cNvCxnSpPr>
              <a:cxnSpLocks/>
            </p:cNvCxnSpPr>
            <p:nvPr/>
          </p:nvCxnSpPr>
          <p:spPr>
            <a:xfrm>
              <a:off x="6737833" y="2636695"/>
              <a:ext cx="22447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3DE936E-2A02-40EB-A994-C4C731931A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31303" y="2084610"/>
              <a:ext cx="504825" cy="70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4521C1E-EB4D-48B5-BAC1-CFF061A1BB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47980" y="1466988"/>
              <a:ext cx="504825" cy="706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FB336FA-B72B-4173-B4A0-B1FABC551349}"/>
                </a:ext>
              </a:extLst>
            </p:cNvPr>
            <p:cNvSpPr txBox="1"/>
            <p:nvPr/>
          </p:nvSpPr>
          <p:spPr>
            <a:xfrm>
              <a:off x="7782251" y="2194668"/>
              <a:ext cx="1489071" cy="509587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0.5F</a:t>
              </a:r>
              <a:r>
                <a:rPr lang="en-US" sz="15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443C89-153D-4A39-B323-459C8B459430}"/>
                </a:ext>
              </a:extLst>
            </p:cNvPr>
            <p:cNvSpPr txBox="1"/>
            <p:nvPr/>
          </p:nvSpPr>
          <p:spPr>
            <a:xfrm>
              <a:off x="5852654" y="848512"/>
              <a:ext cx="1489071" cy="509587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F</a:t>
              </a:r>
              <a:r>
                <a:rPr lang="en-US" sz="15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i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F3C9D93-439A-4392-87BC-B5E563FD42AC}"/>
                </a:ext>
              </a:extLst>
            </p:cNvPr>
            <p:cNvSpPr txBox="1"/>
            <p:nvPr/>
          </p:nvSpPr>
          <p:spPr>
            <a:xfrm>
              <a:off x="5852654" y="2660938"/>
              <a:ext cx="1489071" cy="509587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algn="ctr"/>
              <a:r>
                <a:rPr lang="en-US" sz="1500" dirty="0" err="1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F</a:t>
              </a:r>
              <a:r>
                <a:rPr lang="en-US" sz="1500" baseline="-25000" dirty="0" err="1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d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C6E59D1-9CFD-4FE9-8B74-5663EFA1BDF8}"/>
                </a:ext>
              </a:extLst>
            </p:cNvPr>
            <p:cNvSpPr txBox="1"/>
            <p:nvPr/>
          </p:nvSpPr>
          <p:spPr>
            <a:xfrm>
              <a:off x="6884999" y="3612213"/>
              <a:ext cx="914400" cy="509587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u</a:t>
              </a:r>
              <a:r>
                <a:rPr lang="en-US" sz="15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B5FDB9B-A7F8-4969-952E-1F182117449F}"/>
                </a:ext>
              </a:extLst>
            </p:cNvPr>
            <p:cNvSpPr txBox="1"/>
            <p:nvPr/>
          </p:nvSpPr>
          <p:spPr>
            <a:xfrm>
              <a:off x="5021119" y="3599596"/>
              <a:ext cx="914400" cy="509587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u</a:t>
              </a:r>
              <a:r>
                <a:rPr lang="en-US" sz="15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g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629A467-EB93-4785-BF78-8BB5C5375B9E}"/>
                </a:ext>
              </a:extLst>
            </p:cNvPr>
            <p:cNvGrpSpPr/>
            <p:nvPr/>
          </p:nvGrpSpPr>
          <p:grpSpPr>
            <a:xfrm rot="10800000">
              <a:off x="5139066" y="3476077"/>
              <a:ext cx="581024" cy="319088"/>
              <a:chOff x="3803419" y="3216387"/>
              <a:chExt cx="581024" cy="319088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DA564144-0054-4722-AEA7-5F717C7F74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6021" y="3216387"/>
                <a:ext cx="0" cy="319088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257F782-F5B7-4FC6-9080-7C3AD100A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3419" y="3324337"/>
                <a:ext cx="58102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C6DD14C-97C5-472F-A2C4-19FC668BDB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9622" y="3216387"/>
                <a:ext cx="0" cy="319088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026852C-409C-482E-BB8D-4C28A4A140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7233" y="3248137"/>
                <a:ext cx="104771" cy="152400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F6956DD5-F730-4F31-9B2D-434BB87520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3635" y="3248137"/>
                <a:ext cx="104771" cy="152400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9F5C4E2-8382-457C-817E-04071BDCC1CE}"/>
                </a:ext>
              </a:extLst>
            </p:cNvPr>
            <p:cNvGrpSpPr/>
            <p:nvPr/>
          </p:nvGrpSpPr>
          <p:grpSpPr>
            <a:xfrm rot="10800000">
              <a:off x="7045655" y="3476077"/>
              <a:ext cx="581024" cy="319088"/>
              <a:chOff x="3803419" y="3216387"/>
              <a:chExt cx="581024" cy="319088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ED3C305-254C-4547-83F0-69A3CC8EDE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86021" y="3216387"/>
                <a:ext cx="0" cy="319088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33BB5A0-B851-4837-970D-438B9F923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03419" y="3324337"/>
                <a:ext cx="58102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798377A-045C-4FDC-885E-A259405BD7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9622" y="3216387"/>
                <a:ext cx="0" cy="319088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B1C5023-9A50-4AF1-9FA2-32C16B7283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27233" y="3248137"/>
                <a:ext cx="104771" cy="152400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CDEE7817-61E1-41BD-AF7D-854D0CE673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33635" y="3248137"/>
                <a:ext cx="104771" cy="152400"/>
              </a:xfrm>
              <a:prstGeom prst="line">
                <a:avLst/>
              </a:prstGeom>
              <a:ln w="317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38AE529-2B87-4A48-91B5-6ACFD53A20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6304" y="1626250"/>
              <a:ext cx="0" cy="1587658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7975803-860A-44FB-9550-1B46FEE52F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7487" y="1626250"/>
              <a:ext cx="0" cy="163688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8AF104E-709A-4A07-8ADF-6258607ECF0F}"/>
                </a:ext>
              </a:extLst>
            </p:cNvPr>
            <p:cNvSpPr/>
            <p:nvPr/>
          </p:nvSpPr>
          <p:spPr>
            <a:xfrm>
              <a:off x="5051597" y="1319817"/>
              <a:ext cx="2254250" cy="307623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6794D3F-CE89-43EA-AC46-94A985285F2A}"/>
                </a:ext>
              </a:extLst>
            </p:cNvPr>
            <p:cNvSpPr txBox="1"/>
            <p:nvPr/>
          </p:nvSpPr>
          <p:spPr>
            <a:xfrm>
              <a:off x="4665646" y="1626248"/>
              <a:ext cx="1489071" cy="509587"/>
            </a:xfrm>
            <a:prstGeom prst="rect">
              <a:avLst/>
            </a:prstGeom>
            <a:noFill/>
          </p:spPr>
          <p:txBody>
            <a:bodyPr wrap="none" rtlCol="0">
              <a:normAutofit lnSpcReduction="10000"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0.5F</a:t>
              </a:r>
              <a:r>
                <a:rPr lang="en-US" sz="15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3500FB6-797E-4750-8517-01CCCC12B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8"/>
          <a:stretch/>
        </p:blipFill>
        <p:spPr>
          <a:xfrm>
            <a:off x="2662297" y="2770149"/>
            <a:ext cx="4038968" cy="1204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44FD60-01EA-4DDC-BAE9-B0A04F3D3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973" y="4308415"/>
            <a:ext cx="9144000" cy="22965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11AD7B-7D40-40D9-87D1-E7DD1726AD27}"/>
              </a:ext>
            </a:extLst>
          </p:cNvPr>
          <p:cNvSpPr txBox="1"/>
          <p:nvPr/>
        </p:nvSpPr>
        <p:spPr>
          <a:xfrm>
            <a:off x="6936508" y="4544291"/>
            <a:ext cx="1246910" cy="53571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1500" dirty="0">
                <a:solidFill>
                  <a:srgbClr val="C00000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T = 2.0 s</a:t>
            </a:r>
          </a:p>
          <a:p>
            <a:pPr algn="ctr"/>
            <a:r>
              <a:rPr lang="en-US" sz="1500" dirty="0">
                <a:solidFill>
                  <a:schemeClr val="accent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T = 0.5 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0FE39C5-90AC-4D9B-B8C3-A0CC9190B71D}"/>
              </a:ext>
            </a:extLst>
          </p:cNvPr>
          <p:cNvSpPr txBox="1"/>
          <p:nvPr/>
        </p:nvSpPr>
        <p:spPr>
          <a:xfrm>
            <a:off x="6447617" y="1456302"/>
            <a:ext cx="1246910" cy="53571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5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  <a:sym typeface="Symbol" panose="05050102010706020507" pitchFamily="18" charset="2"/>
              </a:rPr>
              <a:t>=0.05</a:t>
            </a:r>
            <a:endParaRPr lang="en-US" sz="1500" dirty="0">
              <a:latin typeface="Gill Sans MT Pro Medium" panose="020B0602020104020203" pitchFamily="34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D426BA8-C9F1-404F-B816-ABC59D8059A6}"/>
                  </a:ext>
                </a:extLst>
              </p:cNvPr>
              <p:cNvSpPr txBox="1"/>
              <p:nvPr/>
            </p:nvSpPr>
            <p:spPr>
              <a:xfrm>
                <a:off x="6615526" y="3016315"/>
                <a:ext cx="1718646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=2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D426BA8-C9F1-404F-B816-ABC59D805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526" y="3016315"/>
                <a:ext cx="1718646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93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830BD6-27EB-49AA-BD63-08B6E8FD0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96" y="879677"/>
            <a:ext cx="6790242" cy="56542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D515864-0444-4E7E-AAC5-EAE40C51D5D8}"/>
              </a:ext>
            </a:extLst>
          </p:cNvPr>
          <p:cNvSpPr txBox="1"/>
          <p:nvPr/>
        </p:nvSpPr>
        <p:spPr>
          <a:xfrm>
            <a:off x="5818330" y="6226347"/>
            <a:ext cx="2415008" cy="4873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pPr algn="ctr"/>
            <a:r>
              <a:rPr lang="en-US" sz="1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Displacement response spectrum </a:t>
            </a:r>
          </a:p>
          <a:p>
            <a:pPr algn="ctr"/>
            <a:r>
              <a:rPr lang="en-US" sz="1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for this ground motion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F7DC4-A85D-4C4C-B38D-566E478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 of response spectrum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79B9D-8338-41E2-B3B7-8A1B58D183BE}"/>
              </a:ext>
            </a:extLst>
          </p:cNvPr>
          <p:cNvSpPr txBox="1"/>
          <p:nvPr/>
        </p:nvSpPr>
        <p:spPr>
          <a:xfrm>
            <a:off x="8033098" y="6575174"/>
            <a:ext cx="11377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(Garcia, 1998)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4D15B0-E5A6-4119-A81F-10ED12387D18}"/>
              </a:ext>
            </a:extLst>
          </p:cNvPr>
          <p:cNvSpPr txBox="1"/>
          <p:nvPr/>
        </p:nvSpPr>
        <p:spPr>
          <a:xfrm>
            <a:off x="1759352" y="855734"/>
            <a:ext cx="5555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pPr algn="ctr"/>
            <a:r>
              <a:rPr lang="en-US" sz="1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Period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8937F7-8FB4-4767-9568-2A683A779F39}"/>
              </a:ext>
            </a:extLst>
          </p:cNvPr>
          <p:cNvSpPr txBox="1"/>
          <p:nvPr/>
        </p:nvSpPr>
        <p:spPr>
          <a:xfrm>
            <a:off x="2353400" y="855734"/>
            <a:ext cx="515857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pPr algn="ctr"/>
            <a:r>
              <a:rPr lang="en-US" sz="1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Displacement response for systems with different period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351633-FED8-4B7E-948C-83051B1F028B}"/>
              </a:ext>
            </a:extLst>
          </p:cNvPr>
          <p:cNvSpPr txBox="1"/>
          <p:nvPr/>
        </p:nvSpPr>
        <p:spPr>
          <a:xfrm>
            <a:off x="6576291" y="5783398"/>
            <a:ext cx="5555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pPr algn="ctr"/>
            <a:r>
              <a:rPr lang="en-US" sz="1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Period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36676D-1E0E-434A-A5D6-8250C756AEE3}"/>
              </a:ext>
            </a:extLst>
          </p:cNvPr>
          <p:cNvSpPr txBox="1"/>
          <p:nvPr/>
        </p:nvSpPr>
        <p:spPr>
          <a:xfrm>
            <a:off x="5274321" y="4000896"/>
            <a:ext cx="11496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rmAutofit/>
          </a:bodyPr>
          <a:lstStyle/>
          <a:p>
            <a:pPr algn="ctr"/>
            <a:r>
              <a:rPr lang="en-US" sz="12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Displacement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AF65D4B-FC27-433D-9C5E-F39F74DEB618}"/>
                  </a:ext>
                </a:extLst>
              </p:cNvPr>
              <p:cNvSpPr txBox="1"/>
              <p:nvPr/>
            </p:nvSpPr>
            <p:spPr>
              <a:xfrm>
                <a:off x="2091283" y="6372682"/>
                <a:ext cx="4583574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𝑺</m:t>
                          </m:r>
                        </m:e>
                        <m:sub>
                          <m:r>
                            <a:rPr lang="en-US" sz="1800" b="1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𝒅</m:t>
                          </m:r>
                        </m:sub>
                      </m:sSub>
                      <m:r>
                        <a:rPr lang="en-US" sz="1800" b="1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(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𝑻</m:t>
                      </m:r>
                      <m:r>
                        <a:rPr lang="en-US" sz="1800" b="1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)=</m:t>
                      </m:r>
                      <m:func>
                        <m:funcPr>
                          <m:ctrlPr>
                            <a:rPr lang="en-US" sz="1800" b="1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funcPr>
                        <m:fName>
                          <m:r>
                            <a:rPr lang="en-US" sz="1800" b="1" i="0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𝐦𝐚𝐱</m:t>
                          </m:r>
                        </m:fName>
                        <m:e>
                          <m:d>
                            <m:dPr>
                              <m:ctrlPr>
                                <a:rPr lang="en-US" sz="1800" b="1" i="1" smtClean="0">
                                  <a:latin typeface="Cambria Math" panose="02040503050406030204" pitchFamily="18" charset="0"/>
                                  <a:ea typeface="CMU Sans Serif" panose="02000603000000000000" pitchFamily="2" charset="0"/>
                                  <a:cs typeface="CMU Sans Serif" panose="02000603000000000000" pitchFamily="2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latin typeface="Cambria Math" panose="02040503050406030204" pitchFamily="18" charset="0"/>
                                  <a:ea typeface="CMU Sans Serif" panose="02000603000000000000" pitchFamily="2" charset="0"/>
                                  <a:cs typeface="CMU Sans Serif" panose="02000603000000000000" pitchFamily="2" charset="0"/>
                                </a:rPr>
                                <m:t>𝒖</m:t>
                              </m:r>
                              <m:d>
                                <m:dPr>
                                  <m:ctrlP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MU Sans Serif" panose="02000603000000000000" pitchFamily="2" charset="0"/>
                                      <a:cs typeface="CMU Sans Serif" panose="02000603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latin typeface="Cambria Math" panose="02040503050406030204" pitchFamily="18" charset="0"/>
                                      <a:ea typeface="CMU Sans Serif" panose="02000603000000000000" pitchFamily="2" charset="0"/>
                                      <a:cs typeface="CMU Sans Serif" panose="02000603000000000000" pitchFamily="2" charset="0"/>
                                    </a:rPr>
                                    <m:t>𝑻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AF65D4B-FC27-433D-9C5E-F39F74DEB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283" y="6372682"/>
                <a:ext cx="4583574" cy="404983"/>
              </a:xfrm>
              <a:prstGeom prst="rect">
                <a:avLst/>
              </a:prstGeom>
              <a:blipFill>
                <a:blip r:embed="rId3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6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F7DC4-A85D-4C4C-B38D-566E478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Pseudo-acceleration response spectrum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8B7485-CCDA-45C7-9EF6-50258944872A}"/>
              </a:ext>
            </a:extLst>
          </p:cNvPr>
          <p:cNvGrpSpPr/>
          <p:nvPr/>
        </p:nvGrpSpPr>
        <p:grpSpPr>
          <a:xfrm>
            <a:off x="573010" y="4710803"/>
            <a:ext cx="3001783" cy="1789806"/>
            <a:chOff x="4742037" y="3788618"/>
            <a:chExt cx="4076485" cy="243059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809057-4B0F-46BE-A84D-C015382E9D0D}"/>
                </a:ext>
              </a:extLst>
            </p:cNvPr>
            <p:cNvSpPr/>
            <p:nvPr/>
          </p:nvSpPr>
          <p:spPr>
            <a:xfrm>
              <a:off x="5693123" y="4403685"/>
              <a:ext cx="1925197" cy="262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1D4DB8-65EA-4DF7-8534-11E88095BEDD}"/>
                </a:ext>
              </a:extLst>
            </p:cNvPr>
            <p:cNvSpPr/>
            <p:nvPr/>
          </p:nvSpPr>
          <p:spPr>
            <a:xfrm>
              <a:off x="5522296" y="4666404"/>
              <a:ext cx="357924" cy="1410002"/>
            </a:xfrm>
            <a:custGeom>
              <a:avLst/>
              <a:gdLst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3537 w 419100"/>
                <a:gd name="connsiteY2" fmla="*/ 627062 h 1651000"/>
                <a:gd name="connsiteX3" fmla="*/ 419100 w 419100"/>
                <a:gd name="connsiteY3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51000">
                  <a:moveTo>
                    <a:pt x="0" y="1651000"/>
                  </a:moveTo>
                  <a:cubicBezTo>
                    <a:pt x="4233" y="1263650"/>
                    <a:pt x="33073" y="1267619"/>
                    <a:pt x="93662" y="1096963"/>
                  </a:cubicBezTo>
                  <a:cubicBezTo>
                    <a:pt x="154252" y="926307"/>
                    <a:pt x="308504" y="815445"/>
                    <a:pt x="363537" y="627062"/>
                  </a:cubicBezTo>
                  <a:cubicBezTo>
                    <a:pt x="418570" y="438679"/>
                    <a:pt x="410633" y="105833"/>
                    <a:pt x="41910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31C1C8-3B15-4DAB-B786-BEBF3766F89D}"/>
                </a:ext>
              </a:extLst>
            </p:cNvPr>
            <p:cNvSpPr/>
            <p:nvPr/>
          </p:nvSpPr>
          <p:spPr>
            <a:xfrm>
              <a:off x="7122108" y="4666404"/>
              <a:ext cx="357924" cy="1410002"/>
            </a:xfrm>
            <a:custGeom>
              <a:avLst/>
              <a:gdLst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3537 w 419100"/>
                <a:gd name="connsiteY2" fmla="*/ 627062 h 1651000"/>
                <a:gd name="connsiteX3" fmla="*/ 419100 w 419100"/>
                <a:gd name="connsiteY3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51000">
                  <a:moveTo>
                    <a:pt x="0" y="1651000"/>
                  </a:moveTo>
                  <a:cubicBezTo>
                    <a:pt x="4233" y="1263650"/>
                    <a:pt x="33073" y="1267619"/>
                    <a:pt x="93662" y="1096963"/>
                  </a:cubicBezTo>
                  <a:cubicBezTo>
                    <a:pt x="154252" y="926307"/>
                    <a:pt x="308504" y="815445"/>
                    <a:pt x="363537" y="627062"/>
                  </a:cubicBezTo>
                  <a:cubicBezTo>
                    <a:pt x="418570" y="438679"/>
                    <a:pt x="410633" y="105833"/>
                    <a:pt x="41910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C277FF-272B-4F17-A44E-0A480B49C13F}"/>
                </a:ext>
              </a:extLst>
            </p:cNvPr>
            <p:cNvSpPr/>
            <p:nvPr/>
          </p:nvSpPr>
          <p:spPr>
            <a:xfrm>
              <a:off x="5446961" y="6064355"/>
              <a:ext cx="2928468" cy="1548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071286D-32C9-4260-8D16-60240226C9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9187" y="4075287"/>
              <a:ext cx="0" cy="27251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053F92-8005-4C5C-80B7-1F0F4F9650CD}"/>
                </a:ext>
              </a:extLst>
            </p:cNvPr>
            <p:cNvCxnSpPr>
              <a:cxnSpLocks/>
            </p:cNvCxnSpPr>
            <p:nvPr/>
          </p:nvCxnSpPr>
          <p:spPr>
            <a:xfrm>
              <a:off x="7057031" y="4167480"/>
              <a:ext cx="4962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0483AE-9658-4DB5-ABF2-C78E5C354F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2110" y="4075287"/>
              <a:ext cx="0" cy="27251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D9581B-6091-4333-9523-62EFEF804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7369" y="4102403"/>
              <a:ext cx="89478" cy="130154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B1E5708-8FFF-4893-B33D-75EF69CC7B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4448" y="4102403"/>
              <a:ext cx="89478" cy="130154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C76905-5495-47B1-94F8-F0E79115059A}"/>
                </a:ext>
              </a:extLst>
            </p:cNvPr>
            <p:cNvSpPr txBox="1"/>
            <p:nvPr/>
          </p:nvSpPr>
          <p:spPr>
            <a:xfrm>
              <a:off x="7258273" y="3788618"/>
              <a:ext cx="780925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u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B1084EB-61A5-41AB-88BA-BD2D376B75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9515" y="5130328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875313A-EFED-4FFB-95F8-980B2CCCA5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6732" y="5130931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041D63-0544-454F-BD15-86B4179F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157882" y="4661641"/>
              <a:ext cx="0" cy="687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748D72D-2E14-4799-8B75-4E5F2B8C15A2}"/>
                </a:ext>
              </a:extLst>
            </p:cNvPr>
            <p:cNvCxnSpPr>
              <a:cxnSpLocks/>
            </p:cNvCxnSpPr>
            <p:nvPr/>
          </p:nvCxnSpPr>
          <p:spPr>
            <a:xfrm>
              <a:off x="6910607" y="5354051"/>
              <a:ext cx="0" cy="710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ABF8AAE-3851-47EA-BD70-B0E105ABEC20}"/>
                </a:ext>
              </a:extLst>
            </p:cNvPr>
            <p:cNvCxnSpPr>
              <a:cxnSpLocks/>
            </p:cNvCxnSpPr>
            <p:nvPr/>
          </p:nvCxnSpPr>
          <p:spPr>
            <a:xfrm>
              <a:off x="6157882" y="5354051"/>
              <a:ext cx="2918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EE11E88-76EB-4F10-BEB4-801AADEA09BA}"/>
                </a:ext>
              </a:extLst>
            </p:cNvPr>
            <p:cNvCxnSpPr>
              <a:cxnSpLocks/>
            </p:cNvCxnSpPr>
            <p:nvPr/>
          </p:nvCxnSpPr>
          <p:spPr>
            <a:xfrm>
              <a:off x="6588610" y="5354051"/>
              <a:ext cx="3219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B991DE5-DA91-4EFD-8307-5B3F81EA7B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2270" y="5295346"/>
              <a:ext cx="0" cy="112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2C4C8-28D8-408A-909C-04A482999D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9779" y="5191766"/>
              <a:ext cx="0" cy="3396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5CD4A32-6BB2-4C3E-B20C-3E9AECC18C8D}"/>
                </a:ext>
              </a:extLst>
            </p:cNvPr>
            <p:cNvCxnSpPr>
              <a:cxnSpLocks/>
            </p:cNvCxnSpPr>
            <p:nvPr/>
          </p:nvCxnSpPr>
          <p:spPr>
            <a:xfrm>
              <a:off x="6449779" y="5191766"/>
              <a:ext cx="1917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ED96CC5-0DBB-4612-95AF-9BF574868996}"/>
                </a:ext>
              </a:extLst>
            </p:cNvPr>
            <p:cNvCxnSpPr>
              <a:cxnSpLocks/>
            </p:cNvCxnSpPr>
            <p:nvPr/>
          </p:nvCxnSpPr>
          <p:spPr>
            <a:xfrm>
              <a:off x="6449779" y="5529353"/>
              <a:ext cx="1917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11197B1-DDB3-4A00-94AE-9AD9265AF2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3395" y="5105995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CD93430-1A35-4147-B3C9-B45AFE1AEA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3042" y="4530389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D2DB9B6-117C-4A4C-A982-F477241AA575}"/>
                </a:ext>
              </a:extLst>
            </p:cNvPr>
            <p:cNvSpPr txBox="1"/>
            <p:nvPr/>
          </p:nvSpPr>
          <p:spPr>
            <a:xfrm>
              <a:off x="7129371" y="5311752"/>
              <a:ext cx="1271711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0.5F</a:t>
              </a:r>
              <a:r>
                <a:rPr lang="en-US" sz="15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C6008E-1D34-4D03-BAE6-96F406F12124}"/>
                </a:ext>
              </a:extLst>
            </p:cNvPr>
            <p:cNvSpPr txBox="1"/>
            <p:nvPr/>
          </p:nvSpPr>
          <p:spPr>
            <a:xfrm>
              <a:off x="5693810" y="4002193"/>
              <a:ext cx="1271711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F</a:t>
              </a:r>
              <a:r>
                <a:rPr lang="en-US" sz="15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i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3090DC-9E94-4801-9D67-109CB0568B90}"/>
                </a:ext>
              </a:extLst>
            </p:cNvPr>
            <p:cNvSpPr txBox="1"/>
            <p:nvPr/>
          </p:nvSpPr>
          <p:spPr>
            <a:xfrm>
              <a:off x="5693810" y="5550057"/>
              <a:ext cx="1271711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500" dirty="0" err="1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F</a:t>
              </a:r>
              <a:r>
                <a:rPr lang="en-US" sz="1500" baseline="-25000" dirty="0" err="1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d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6B442B8-6EF8-4B5C-B3D3-B7997839F4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9211" y="4666404"/>
              <a:ext cx="0" cy="135590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C061F42-EF26-418A-B9F3-F7832164F1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6105" y="4666404"/>
              <a:ext cx="0" cy="139795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9A85F63-250A-4061-A82F-C5A4B8140649}"/>
                </a:ext>
              </a:extLst>
            </p:cNvPr>
            <p:cNvSpPr/>
            <p:nvPr/>
          </p:nvSpPr>
          <p:spPr>
            <a:xfrm>
              <a:off x="5357349" y="4404701"/>
              <a:ext cx="1925197" cy="26271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1256638-3DE4-416C-9D73-59CF0F221F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8320" y="4530389"/>
              <a:ext cx="50583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5B21AF2-9AA3-4CF3-809D-4AA445D5A677}"/>
                    </a:ext>
                  </a:extLst>
                </p:cNvPr>
                <p:cNvSpPr txBox="1"/>
                <p:nvPr/>
              </p:nvSpPr>
              <p:spPr>
                <a:xfrm>
                  <a:off x="8124157" y="4301191"/>
                  <a:ext cx="694365" cy="4642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5B21AF2-9AA3-4CF3-809D-4AA445D5A6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4157" y="4301191"/>
                  <a:ext cx="694365" cy="464292"/>
                </a:xfrm>
                <a:prstGeom prst="rect">
                  <a:avLst/>
                </a:prstGeom>
                <a:blipFill>
                  <a:blip r:embed="rId2"/>
                  <a:stretch>
                    <a:fillRect r="-20482"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F9A91AC-D3A6-483E-9226-4640120E5B22}"/>
                </a:ext>
              </a:extLst>
            </p:cNvPr>
            <p:cNvSpPr txBox="1"/>
            <p:nvPr/>
          </p:nvSpPr>
          <p:spPr>
            <a:xfrm>
              <a:off x="4742037" y="4662147"/>
              <a:ext cx="1271711" cy="435201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0.5F</a:t>
              </a:r>
              <a:r>
                <a:rPr lang="en-US" sz="15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94F15C-85E7-4076-851F-FF4BDA53B5C9}"/>
                  </a:ext>
                </a:extLst>
              </p:cNvPr>
              <p:cNvSpPr txBox="1"/>
              <p:nvPr/>
            </p:nvSpPr>
            <p:spPr>
              <a:xfrm>
                <a:off x="215020" y="1195483"/>
                <a:ext cx="3667830" cy="3515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rmAutofit fontScale="92500" lnSpcReduction="10000"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𝑚𝑎𝑥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𝑘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b="0" i="1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:endParaRPr lang="en-US" sz="2800" b="0" i="1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𝑚𝑎𝑥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MU Sans Serif" panose="02000603000000000000" pitchFamily="2" charset="0"/>
                                  <a:cs typeface="CMU Sans Serif" panose="02000603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MU Sans Serif" panose="02000603000000000000" pitchFamily="2" charset="0"/>
                                      <a:cs typeface="CMU Sans Serif" panose="02000603000000000000" pitchFamily="2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MU Sans Serif" panose="02000603000000000000" pitchFamily="2" charset="0"/>
                                          <a:cs typeface="CMU Sans Serif" panose="02000603000000000000" pitchFamily="2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MU Sans Serif" panose="02000603000000000000" pitchFamily="2" charset="0"/>
                                          <a:cs typeface="CMU Sans Serif" panose="02000603000000000000" pitchFamily="2" charset="0"/>
                                        </a:rPr>
                                        <m:t>2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MU Sans Serif" panose="02000603000000000000" pitchFamily="2" charset="0"/>
                                          <a:cs typeface="CMU Sans Serif" panose="02000603000000000000" pitchFamily="2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MU Sans Serif" panose="02000603000000000000" pitchFamily="2" charset="0"/>
                                          <a:cs typeface="CMU Sans Serif" panose="02000603000000000000" pitchFamily="2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MU Sans Serif" panose="02000603000000000000" pitchFamily="2" charset="0"/>
                                  <a:cs typeface="CMU Sans Serif" panose="02000603000000000000" pitchFamily="2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MU Sans Serif" panose="02000603000000000000" pitchFamily="2" charset="0"/>
                                  <a:cs typeface="CMU Sans Serif" panose="02000603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MU Sans Serif" panose="02000603000000000000" pitchFamily="2" charset="0"/>
                                  <a:cs typeface="CMU Sans Serif" panose="02000603000000000000" pitchFamily="2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MU Sans Serif" panose="02000603000000000000" pitchFamily="2" charset="0"/>
                                  <a:cs typeface="CMU Sans Serif" panose="02000603000000000000" pitchFamily="2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1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:endParaRPr lang="en-US" sz="2800" b="0" i="1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𝑚𝑎𝑥</m:t>
                          </m:r>
                        </m:sup>
                      </m:sSubSup>
                      <m:r>
                        <a:rPr lang="en-US" sz="2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MU Sans Serif" panose="02000603000000000000" pitchFamily="2" charset="0"/>
                              <a:cs typeface="CMU Sans Serif" panose="02000603000000000000" pitchFamily="2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800" i="1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:endParaRPr lang="en-US" sz="2800" i="1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800" i="1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=</a:t>
                </a:r>
                <a:r>
                  <a:rPr lang="en-US" sz="2800" dirty="0">
                    <a:latin typeface="Gill Sans MT Pro Medium" panose="020B0602020104020203" pitchFamily="34" charset="0"/>
                    <a:ea typeface="CMU Sans Serif" panose="02000603000000000000" pitchFamily="2" charset="0"/>
                    <a:cs typeface="CMU Sans Serif" panose="02000603000000000000" pitchFamily="2" charset="0"/>
                  </a:rPr>
                  <a:t>pseudo-acceleration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94F15C-85E7-4076-851F-FF4BDA53B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20" y="1195483"/>
                <a:ext cx="3667830" cy="3515320"/>
              </a:xfrm>
              <a:prstGeom prst="rect">
                <a:avLst/>
              </a:prstGeom>
              <a:blipFill>
                <a:blip r:embed="rId3"/>
                <a:stretch>
                  <a:fillRect b="-5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F953754-160B-4AE9-9502-03FE793A8A75}"/>
                  </a:ext>
                </a:extLst>
              </p:cNvPr>
              <p:cNvSpPr txBox="1"/>
              <p:nvPr/>
            </p:nvSpPr>
            <p:spPr>
              <a:xfrm>
                <a:off x="3609515" y="1368725"/>
                <a:ext cx="1278794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𝑇</m:t>
                      </m:r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=2</m:t>
                      </m:r>
                      <m:r>
                        <a:rPr lang="en-US" sz="1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F953754-160B-4AE9-9502-03FE793A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515" y="1368725"/>
                <a:ext cx="1278794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752195EE-FCBD-44BA-8E63-558EB3CFA765}"/>
              </a:ext>
            </a:extLst>
          </p:cNvPr>
          <p:cNvSpPr/>
          <p:nvPr/>
        </p:nvSpPr>
        <p:spPr>
          <a:xfrm rot="5400000">
            <a:off x="2712226" y="2531714"/>
            <a:ext cx="189620" cy="16049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F35AEFB-AA85-4942-8E01-2ABB461666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3911"/>
          <a:stretch/>
        </p:blipFill>
        <p:spPr>
          <a:xfrm>
            <a:off x="5564363" y="807396"/>
            <a:ext cx="3080762" cy="592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aphic 52">
            <a:extLst>
              <a:ext uri="{FF2B5EF4-FFF2-40B4-BE49-F238E27FC236}">
                <a16:creationId xmlns:a16="http://schemas.microsoft.com/office/drawing/2014/main" id="{6098320B-B095-4EE0-8F0A-352FF45E1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395" r="6737"/>
          <a:stretch/>
        </p:blipFill>
        <p:spPr>
          <a:xfrm>
            <a:off x="182878" y="2900298"/>
            <a:ext cx="6208194" cy="18288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94742F46-67AA-4BE1-B47B-0B83F5AEA3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964" r="7168"/>
          <a:stretch/>
        </p:blipFill>
        <p:spPr>
          <a:xfrm>
            <a:off x="182879" y="4719323"/>
            <a:ext cx="6208193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5F7DC4-A85D-4C4C-B38D-566E4785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 Nonlinear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654D6A-7D9D-4284-895D-164EE9F9F49A}"/>
              </a:ext>
            </a:extLst>
          </p:cNvPr>
          <p:cNvGrpSpPr/>
          <p:nvPr/>
        </p:nvGrpSpPr>
        <p:grpSpPr>
          <a:xfrm>
            <a:off x="1826541" y="577906"/>
            <a:ext cx="2548688" cy="1789806"/>
            <a:chOff x="5357349" y="3788618"/>
            <a:chExt cx="3461173" cy="24305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EB2B6E-B060-4CD8-B13B-EAA9B094CD2A}"/>
                </a:ext>
              </a:extLst>
            </p:cNvPr>
            <p:cNvSpPr/>
            <p:nvPr/>
          </p:nvSpPr>
          <p:spPr>
            <a:xfrm>
              <a:off x="5693123" y="4403685"/>
              <a:ext cx="1925197" cy="26271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80A65F3-7327-45BE-B33F-1DDA5A2DA567}"/>
                </a:ext>
              </a:extLst>
            </p:cNvPr>
            <p:cNvSpPr/>
            <p:nvPr/>
          </p:nvSpPr>
          <p:spPr>
            <a:xfrm>
              <a:off x="5522296" y="4666404"/>
              <a:ext cx="357924" cy="1410002"/>
            </a:xfrm>
            <a:custGeom>
              <a:avLst/>
              <a:gdLst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3537 w 419100"/>
                <a:gd name="connsiteY2" fmla="*/ 627062 h 1651000"/>
                <a:gd name="connsiteX3" fmla="*/ 419100 w 419100"/>
                <a:gd name="connsiteY3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51000">
                  <a:moveTo>
                    <a:pt x="0" y="1651000"/>
                  </a:moveTo>
                  <a:cubicBezTo>
                    <a:pt x="4233" y="1263650"/>
                    <a:pt x="33073" y="1267619"/>
                    <a:pt x="93662" y="1096963"/>
                  </a:cubicBezTo>
                  <a:cubicBezTo>
                    <a:pt x="154252" y="926307"/>
                    <a:pt x="308504" y="815445"/>
                    <a:pt x="363537" y="627062"/>
                  </a:cubicBezTo>
                  <a:cubicBezTo>
                    <a:pt x="418570" y="438679"/>
                    <a:pt x="410633" y="105833"/>
                    <a:pt x="41910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8C42E4F-619C-4752-ABA4-F67FA964AFA3}"/>
                </a:ext>
              </a:extLst>
            </p:cNvPr>
            <p:cNvSpPr/>
            <p:nvPr/>
          </p:nvSpPr>
          <p:spPr>
            <a:xfrm>
              <a:off x="7122108" y="4666404"/>
              <a:ext cx="357924" cy="1410002"/>
            </a:xfrm>
            <a:custGeom>
              <a:avLst/>
              <a:gdLst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88900 w 419100"/>
                <a:gd name="connsiteY1" fmla="*/ 1130300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8300 w 419100"/>
                <a:gd name="connsiteY2" fmla="*/ 660400 h 1651000"/>
                <a:gd name="connsiteX3" fmla="*/ 419100 w 419100"/>
                <a:gd name="connsiteY3" fmla="*/ 0 h 1651000"/>
                <a:gd name="connsiteX0" fmla="*/ 0 w 419100"/>
                <a:gd name="connsiteY0" fmla="*/ 1651000 h 1651000"/>
                <a:gd name="connsiteX1" fmla="*/ 93662 w 419100"/>
                <a:gd name="connsiteY1" fmla="*/ 1096963 h 1651000"/>
                <a:gd name="connsiteX2" fmla="*/ 363537 w 419100"/>
                <a:gd name="connsiteY2" fmla="*/ 627062 h 1651000"/>
                <a:gd name="connsiteX3" fmla="*/ 419100 w 419100"/>
                <a:gd name="connsiteY3" fmla="*/ 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100" h="1651000">
                  <a:moveTo>
                    <a:pt x="0" y="1651000"/>
                  </a:moveTo>
                  <a:cubicBezTo>
                    <a:pt x="4233" y="1263650"/>
                    <a:pt x="33073" y="1267619"/>
                    <a:pt x="93662" y="1096963"/>
                  </a:cubicBezTo>
                  <a:cubicBezTo>
                    <a:pt x="154252" y="926307"/>
                    <a:pt x="308504" y="815445"/>
                    <a:pt x="363537" y="627062"/>
                  </a:cubicBezTo>
                  <a:cubicBezTo>
                    <a:pt x="418570" y="438679"/>
                    <a:pt x="410633" y="105833"/>
                    <a:pt x="419100" y="0"/>
                  </a:cubicBezTo>
                </a:path>
              </a:pathLst>
            </a:cu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FFCD89-24CB-4BFD-AEE8-FAF88BA5DD92}"/>
                </a:ext>
              </a:extLst>
            </p:cNvPr>
            <p:cNvSpPr/>
            <p:nvPr/>
          </p:nvSpPr>
          <p:spPr>
            <a:xfrm>
              <a:off x="5446961" y="6064355"/>
              <a:ext cx="2928468" cy="1548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192C625-4E70-4CD3-BCA5-B5837870A4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69187" y="4075287"/>
              <a:ext cx="0" cy="27251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BF66BB6-74B9-4358-84C1-A39D7A109A52}"/>
                </a:ext>
              </a:extLst>
            </p:cNvPr>
            <p:cNvCxnSpPr>
              <a:cxnSpLocks/>
            </p:cNvCxnSpPr>
            <p:nvPr/>
          </p:nvCxnSpPr>
          <p:spPr>
            <a:xfrm>
              <a:off x="7057031" y="4167480"/>
              <a:ext cx="49621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E7B42E-2842-4A22-9F26-35377F75A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2110" y="4075287"/>
              <a:ext cx="0" cy="272510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30ECE8A-9447-4448-AB51-F389D76B38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7369" y="4102403"/>
              <a:ext cx="89478" cy="130154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4A0BC40-B8C9-4B98-8A66-E92321CAB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4448" y="4102403"/>
              <a:ext cx="89478" cy="130154"/>
            </a:xfrm>
            <a:prstGeom prst="line">
              <a:avLst/>
            </a:prstGeom>
            <a:ln w="31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3924D0-3F04-4DC5-8566-DDF2BE99F1E9}"/>
                </a:ext>
              </a:extLst>
            </p:cNvPr>
            <p:cNvSpPr txBox="1"/>
            <p:nvPr/>
          </p:nvSpPr>
          <p:spPr>
            <a:xfrm>
              <a:off x="7258273" y="3788618"/>
              <a:ext cx="780925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u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88E2A75-B19A-4035-98E5-0C15F6EBF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9515" y="5130328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F5FCD6A-1285-4FE9-B8EB-D734400277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6732" y="5130931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1434F62-8477-4360-93D4-1ABF68228822}"/>
                </a:ext>
              </a:extLst>
            </p:cNvPr>
            <p:cNvCxnSpPr>
              <a:cxnSpLocks/>
            </p:cNvCxnSpPr>
            <p:nvPr/>
          </p:nvCxnSpPr>
          <p:spPr>
            <a:xfrm>
              <a:off x="6157882" y="4661641"/>
              <a:ext cx="0" cy="6876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3ABBD0-CFD9-4EEE-B0EE-5384E19E9EF1}"/>
                </a:ext>
              </a:extLst>
            </p:cNvPr>
            <p:cNvCxnSpPr>
              <a:cxnSpLocks/>
            </p:cNvCxnSpPr>
            <p:nvPr/>
          </p:nvCxnSpPr>
          <p:spPr>
            <a:xfrm>
              <a:off x="6910607" y="5354051"/>
              <a:ext cx="0" cy="7103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8A01CE-3CD3-4BE4-AE53-5AB55DD965B7}"/>
                </a:ext>
              </a:extLst>
            </p:cNvPr>
            <p:cNvCxnSpPr>
              <a:cxnSpLocks/>
            </p:cNvCxnSpPr>
            <p:nvPr/>
          </p:nvCxnSpPr>
          <p:spPr>
            <a:xfrm>
              <a:off x="6157882" y="5354051"/>
              <a:ext cx="2918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AE85C66-024C-4188-94A0-10A665D67495}"/>
                </a:ext>
              </a:extLst>
            </p:cNvPr>
            <p:cNvCxnSpPr>
              <a:cxnSpLocks/>
            </p:cNvCxnSpPr>
            <p:nvPr/>
          </p:nvCxnSpPr>
          <p:spPr>
            <a:xfrm>
              <a:off x="6588610" y="5354051"/>
              <a:ext cx="3219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4A9B387-F283-4A23-97BB-6082495376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2270" y="5295346"/>
              <a:ext cx="0" cy="1128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1DD0E2E-77EA-42FA-B4E9-BE5C3F437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9779" y="5191766"/>
              <a:ext cx="0" cy="3396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A01DC9-9271-4EB0-A864-D79C764C0251}"/>
                </a:ext>
              </a:extLst>
            </p:cNvPr>
            <p:cNvCxnSpPr>
              <a:cxnSpLocks/>
            </p:cNvCxnSpPr>
            <p:nvPr/>
          </p:nvCxnSpPr>
          <p:spPr>
            <a:xfrm>
              <a:off x="6449779" y="5191766"/>
              <a:ext cx="1917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3104F73-A31F-4DBD-BF6D-EE91092B8DBA}"/>
                </a:ext>
              </a:extLst>
            </p:cNvPr>
            <p:cNvCxnSpPr>
              <a:cxnSpLocks/>
            </p:cNvCxnSpPr>
            <p:nvPr/>
          </p:nvCxnSpPr>
          <p:spPr>
            <a:xfrm>
              <a:off x="6449779" y="5529353"/>
              <a:ext cx="19170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77610BE-5B13-4C4F-83D0-61C0097BAD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3395" y="5105995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952C973-70B5-4B8A-BC61-7D7D8E20BE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3042" y="4530389"/>
              <a:ext cx="431136" cy="60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4E3CC87-4051-4D35-AC98-C05FA47F9FDC}"/>
                </a:ext>
              </a:extLst>
            </p:cNvPr>
            <p:cNvSpPr txBox="1"/>
            <p:nvPr/>
          </p:nvSpPr>
          <p:spPr>
            <a:xfrm>
              <a:off x="7129371" y="5311752"/>
              <a:ext cx="1271711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0.5F</a:t>
              </a:r>
              <a:r>
                <a:rPr lang="en-US" sz="15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s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3E326D-9881-46F6-BEBC-7EE2620DC8B5}"/>
                </a:ext>
              </a:extLst>
            </p:cNvPr>
            <p:cNvSpPr txBox="1"/>
            <p:nvPr/>
          </p:nvSpPr>
          <p:spPr>
            <a:xfrm>
              <a:off x="5693810" y="4002193"/>
              <a:ext cx="1271711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F</a:t>
              </a:r>
              <a:r>
                <a:rPr lang="en-US" sz="1500" baseline="-250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i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0932A3-A0F3-41C3-92A8-8B8D31F4B5B2}"/>
                </a:ext>
              </a:extLst>
            </p:cNvPr>
            <p:cNvSpPr txBox="1"/>
            <p:nvPr/>
          </p:nvSpPr>
          <p:spPr>
            <a:xfrm>
              <a:off x="5693810" y="5550057"/>
              <a:ext cx="1271711" cy="43520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500" dirty="0" err="1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F</a:t>
              </a:r>
              <a:r>
                <a:rPr lang="en-US" sz="1500" baseline="-25000" dirty="0" err="1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d</a:t>
              </a:r>
              <a:r>
                <a:rPr lang="en-US" sz="1500" dirty="0">
                  <a:latin typeface="Gill Sans MT Pro Medium" panose="020B0602020104020203" pitchFamily="34" charset="0"/>
                  <a:ea typeface="CMU Sans Serif" panose="02000603000000000000" pitchFamily="2" charset="0"/>
                  <a:cs typeface="CMU Sans Serif" panose="02000603000000000000" pitchFamily="2" charset="0"/>
                </a:rPr>
                <a:t>(t)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A8F429C-2BCC-4588-B180-0C01812EBE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9211" y="4666404"/>
              <a:ext cx="0" cy="1355906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FF5F6C-C518-4C29-A702-11AC375BFF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6105" y="4666404"/>
              <a:ext cx="0" cy="1397951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BC4FB0F-AF78-4CE0-A386-427BC65EC20E}"/>
                </a:ext>
              </a:extLst>
            </p:cNvPr>
            <p:cNvSpPr/>
            <p:nvPr/>
          </p:nvSpPr>
          <p:spPr>
            <a:xfrm>
              <a:off x="5357349" y="4404701"/>
              <a:ext cx="1925197" cy="262719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C2D9740-8CB6-4934-A4AB-C1C61511C4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8320" y="4530389"/>
              <a:ext cx="505838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23E7025-D5AF-4778-B63E-59705E8B278F}"/>
                    </a:ext>
                  </a:extLst>
                </p:cNvPr>
                <p:cNvSpPr txBox="1"/>
                <p:nvPr/>
              </p:nvSpPr>
              <p:spPr>
                <a:xfrm>
                  <a:off x="8124157" y="4301191"/>
                  <a:ext cx="694365" cy="4642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50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𝑚</m:t>
                        </m:r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en-US" sz="1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5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en-US" sz="15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23E7025-D5AF-4778-B63E-59705E8B27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4157" y="4301191"/>
                  <a:ext cx="694365" cy="464292"/>
                </a:xfrm>
                <a:prstGeom prst="rect">
                  <a:avLst/>
                </a:prstGeom>
                <a:blipFill>
                  <a:blip r:embed="rId6"/>
                  <a:stretch>
                    <a:fillRect r="-19048"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E1369A44-2A2C-4C3A-B798-4CB8110E4F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742" y="1073879"/>
            <a:ext cx="2794873" cy="15535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1B6C3F-9520-43CD-A543-AAE181082A01}"/>
              </a:ext>
            </a:extLst>
          </p:cNvPr>
          <p:cNvSpPr txBox="1"/>
          <p:nvPr/>
        </p:nvSpPr>
        <p:spPr>
          <a:xfrm>
            <a:off x="5762376" y="775120"/>
            <a:ext cx="306150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</a:t>
            </a:r>
            <a:r>
              <a:rPr lang="en-US" sz="1500" baseline="-250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s</a:t>
            </a:r>
            <a:r>
              <a:rPr lang="en-US" sz="15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(t) for </a:t>
            </a:r>
            <a:r>
              <a:rPr lang="en-US" sz="1500" dirty="0">
                <a:solidFill>
                  <a:srgbClr val="C00000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NL systems </a:t>
            </a:r>
            <a:endParaRPr lang="en-US" sz="1500" dirty="0">
              <a:solidFill>
                <a:srgbClr val="C0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D3276C-052C-4AC1-8F5A-0915EA83DE7C}"/>
              </a:ext>
            </a:extLst>
          </p:cNvPr>
          <p:cNvSpPr txBox="1"/>
          <p:nvPr/>
        </p:nvSpPr>
        <p:spPr>
          <a:xfrm>
            <a:off x="583658" y="2763179"/>
            <a:ext cx="2047309" cy="2655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Displacement response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6DC302-8DDC-433C-A8AA-5ACE5750A527}"/>
              </a:ext>
            </a:extLst>
          </p:cNvPr>
          <p:cNvSpPr txBox="1"/>
          <p:nvPr/>
        </p:nvSpPr>
        <p:spPr>
          <a:xfrm>
            <a:off x="583659" y="4593075"/>
            <a:ext cx="2047309" cy="2655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47500" lnSpcReduction="20000"/>
          </a:bodyPr>
          <a:lstStyle/>
          <a:p>
            <a:r>
              <a:rPr lang="en-US" sz="2800" dirty="0"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Force response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9E2473E-3031-4DDE-A87B-C24E10984D40}"/>
              </a:ext>
            </a:extLst>
          </p:cNvPr>
          <p:cNvSpPr txBox="1"/>
          <p:nvPr/>
        </p:nvSpPr>
        <p:spPr>
          <a:xfrm>
            <a:off x="5138921" y="3083420"/>
            <a:ext cx="1246910" cy="53571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1500" dirty="0">
                <a:solidFill>
                  <a:srgbClr val="C00000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Plastic</a:t>
            </a:r>
          </a:p>
          <a:p>
            <a:pPr algn="ctr"/>
            <a:r>
              <a:rPr lang="en-US" sz="1500" dirty="0">
                <a:solidFill>
                  <a:schemeClr val="accent1"/>
                </a:solidFill>
                <a:latin typeface="Gill Sans MT Pro Medium" panose="020B0602020104020203" pitchFamily="34" charset="0"/>
                <a:ea typeface="CMU Sans Serif" panose="02000603000000000000" pitchFamily="2" charset="0"/>
                <a:cs typeface="CMU Sans Serif" panose="02000603000000000000" pitchFamily="2" charset="0"/>
              </a:rPr>
              <a:t>Elastic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560BCF84-84CA-4146-8733-0E02BA9F29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9127" y="3189686"/>
            <a:ext cx="2794873" cy="27948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A82760-E381-7B0D-C4B6-05A28255F4B2}"/>
              </a:ext>
            </a:extLst>
          </p:cNvPr>
          <p:cNvSpPr/>
          <p:nvPr/>
        </p:nvSpPr>
        <p:spPr>
          <a:xfrm>
            <a:off x="2073793" y="4933507"/>
            <a:ext cx="342233" cy="147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F6D641-7296-36F1-540C-0022C84E5EBD}"/>
              </a:ext>
            </a:extLst>
          </p:cNvPr>
          <p:cNvSpPr/>
          <p:nvPr/>
        </p:nvSpPr>
        <p:spPr>
          <a:xfrm>
            <a:off x="1187417" y="5187780"/>
            <a:ext cx="342233" cy="147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 algn="ctr">
          <a:defRPr sz="2800" dirty="0" smtClean="0">
            <a:latin typeface="Gill Sans MT Pro Medium" panose="020B0602020104020203" pitchFamily="34" charset="0"/>
            <a:ea typeface="CMU Sans Serif" panose="02000603000000000000" pitchFamily="2" charset="0"/>
            <a:cs typeface="CMU Sans Serif" panose="02000603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4AF7212E-81BF-43E1-B608-FB6D97964654}" vid="{63695FDA-3848-47E8-87C1-029012E7F4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Lecture</Template>
  <TotalTime>11073</TotalTime>
  <Words>1421</Words>
  <Application>Microsoft Office PowerPoint</Application>
  <PresentationFormat>On-screen Show (4:3)</PresentationFormat>
  <Paragraphs>296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ArialMT</vt:lpstr>
      <vt:lpstr>Calibri</vt:lpstr>
      <vt:lpstr>Calibri-BoldItalic</vt:lpstr>
      <vt:lpstr>Calibri-Italic</vt:lpstr>
      <vt:lpstr>Calibri-Light</vt:lpstr>
      <vt:lpstr>Cambria Math</vt:lpstr>
      <vt:lpstr>CMU Sans Serif</vt:lpstr>
      <vt:lpstr>Gill Sans MT Pro Medium</vt:lpstr>
      <vt:lpstr>Office Theme</vt:lpstr>
      <vt:lpstr>Ground motion selection and scaling for NLRHA</vt:lpstr>
      <vt:lpstr>Motivation </vt:lpstr>
      <vt:lpstr>Static vs Dynamic analysis</vt:lpstr>
      <vt:lpstr>Terms of the dynamic equation of equilibrium</vt:lpstr>
      <vt:lpstr>Ground motion time history analysis</vt:lpstr>
      <vt:lpstr>Effect of the vibration period</vt:lpstr>
      <vt:lpstr>The concept of response spectrum</vt:lpstr>
      <vt:lpstr>Pseudo-acceleration response spectrum</vt:lpstr>
      <vt:lpstr>Linear vs Nonlinear</vt:lpstr>
      <vt:lpstr>Multiple degrees of freedom</vt:lpstr>
      <vt:lpstr>Application of NLRHA in Engineering practice</vt:lpstr>
      <vt:lpstr>General workflow for NLRHA</vt:lpstr>
      <vt:lpstr>Step 1: Build a numerical model of the structure</vt:lpstr>
      <vt:lpstr>Step 2: Obtain the response spectrum target</vt:lpstr>
      <vt:lpstr>Step 2: Obtain the response spectrum target</vt:lpstr>
      <vt:lpstr>Step 2: Obtain the response spectrum target</vt:lpstr>
      <vt:lpstr>Step 2: Obtain the response spectrum target</vt:lpstr>
      <vt:lpstr>Step 2: Obtain the response spectrum target</vt:lpstr>
      <vt:lpstr>Step 3: Select and scale ground motions</vt:lpstr>
      <vt:lpstr>Step 3: Select and scale ground motions</vt:lpstr>
      <vt:lpstr>Step 3: Select and scale ground motions</vt:lpstr>
      <vt:lpstr>Step 3: Select and scale ground motions</vt:lpstr>
      <vt:lpstr>Step 4: Perform NLRHA</vt:lpstr>
      <vt:lpstr>Step 5: Collect/parse results to interpret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Ground motion selection and scaling for NLRHA</vt:lpstr>
    </vt:vector>
  </TitlesOfParts>
  <Company>Stanford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Reagan Chandramohan</dc:creator>
  <cp:lastModifiedBy>Francisco Galvis</cp:lastModifiedBy>
  <cp:revision>2525</cp:revision>
  <cp:lastPrinted>2020-03-06T15:46:58Z</cp:lastPrinted>
  <dcterms:created xsi:type="dcterms:W3CDTF">2014-12-25T21:18:35Z</dcterms:created>
  <dcterms:modified xsi:type="dcterms:W3CDTF">2023-02-27T04:19:04Z</dcterms:modified>
</cp:coreProperties>
</file>